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8"/>
  </p:notesMasterIdLst>
  <p:sldIdLst>
    <p:sldId id="256" r:id="rId2"/>
    <p:sldId id="257" r:id="rId3"/>
    <p:sldId id="260" r:id="rId4"/>
    <p:sldId id="403" r:id="rId5"/>
    <p:sldId id="695" r:id="rId6"/>
    <p:sldId id="523" r:id="rId7"/>
    <p:sldId id="525" r:id="rId8"/>
    <p:sldId id="686" r:id="rId9"/>
    <p:sldId id="687" r:id="rId10"/>
    <p:sldId id="688" r:id="rId11"/>
    <p:sldId id="689" r:id="rId12"/>
    <p:sldId id="691" r:id="rId13"/>
    <p:sldId id="531" r:id="rId14"/>
    <p:sldId id="530" r:id="rId15"/>
    <p:sldId id="532" r:id="rId16"/>
    <p:sldId id="692" r:id="rId17"/>
    <p:sldId id="690" r:id="rId18"/>
    <p:sldId id="693" r:id="rId19"/>
    <p:sldId id="535" r:id="rId20"/>
    <p:sldId id="536" r:id="rId21"/>
    <p:sldId id="694" r:id="rId22"/>
    <p:sldId id="696" r:id="rId23"/>
    <p:sldId id="697" r:id="rId24"/>
    <p:sldId id="274" r:id="rId25"/>
    <p:sldId id="298" r:id="rId26"/>
    <p:sldId id="297"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9EDF4"/>
    <a:srgbClr val="D0D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7" autoAdjust="0"/>
    <p:restoredTop sz="94667" autoAdjust="0"/>
  </p:normalViewPr>
  <p:slideViewPr>
    <p:cSldViewPr>
      <p:cViewPr varScale="1">
        <p:scale>
          <a:sx n="63" d="100"/>
          <a:sy n="63" d="100"/>
        </p:scale>
        <p:origin x="780" y="64"/>
      </p:cViewPr>
      <p:guideLst>
        <p:guide orient="horz" pos="2160"/>
        <p:guide pos="3840"/>
      </p:guideLst>
    </p:cSldViewPr>
  </p:slideViewPr>
  <p:outlineViewPr>
    <p:cViewPr>
      <p:scale>
        <a:sx n="33" d="100"/>
        <a:sy n="33" d="100"/>
      </p:scale>
      <p:origin x="0" y="-628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ttman, Barry" userId="bff186cd-6ce8-41ba-8e8c-e85cdef216de" providerId="ADAL" clId="{170FFABD-6E68-4726-B951-EFA4291EF1ED}"/>
    <pc:docChg chg="custSel modSld">
      <pc:chgData name="Wittman, Barry" userId="bff186cd-6ce8-41ba-8e8c-e85cdef216de" providerId="ADAL" clId="{170FFABD-6E68-4726-B951-EFA4291EF1ED}" dt="2025-01-28T22:00:09.345" v="65" actId="20577"/>
      <pc:docMkLst>
        <pc:docMk/>
      </pc:docMkLst>
      <pc:sldChg chg="modSp">
        <pc:chgData name="Wittman, Barry" userId="bff186cd-6ce8-41ba-8e8c-e85cdef216de" providerId="ADAL" clId="{170FFABD-6E68-4726-B951-EFA4291EF1ED}" dt="2025-01-28T21:57:36.210" v="16" actId="20577"/>
        <pc:sldMkLst>
          <pc:docMk/>
          <pc:sldMk cId="871921747" sldId="532"/>
        </pc:sldMkLst>
        <pc:spChg chg="mod">
          <ac:chgData name="Wittman, Barry" userId="bff186cd-6ce8-41ba-8e8c-e85cdef216de" providerId="ADAL" clId="{170FFABD-6E68-4726-B951-EFA4291EF1ED}" dt="2025-01-28T21:57:36.210" v="16" actId="20577"/>
          <ac:spMkLst>
            <pc:docMk/>
            <pc:sldMk cId="871921747" sldId="532"/>
            <ac:spMk id="4" creationId="{B87470CD-12A9-476D-A4F0-4EC6BEB86AE7}"/>
          </ac:spMkLst>
        </pc:spChg>
      </pc:sldChg>
      <pc:sldChg chg="modSp">
        <pc:chgData name="Wittman, Barry" userId="bff186cd-6ce8-41ba-8e8c-e85cdef216de" providerId="ADAL" clId="{170FFABD-6E68-4726-B951-EFA4291EF1ED}" dt="2025-01-28T21:57:01.138" v="15" actId="20577"/>
        <pc:sldMkLst>
          <pc:docMk/>
          <pc:sldMk cId="3623486017" sldId="686"/>
        </pc:sldMkLst>
        <pc:spChg chg="mod">
          <ac:chgData name="Wittman, Barry" userId="bff186cd-6ce8-41ba-8e8c-e85cdef216de" providerId="ADAL" clId="{170FFABD-6E68-4726-B951-EFA4291EF1ED}" dt="2025-01-28T21:57:01.138" v="15" actId="20577"/>
          <ac:spMkLst>
            <pc:docMk/>
            <pc:sldMk cId="3623486017" sldId="686"/>
            <ac:spMk id="4" creationId="{00000000-0000-0000-0000-000000000000}"/>
          </ac:spMkLst>
        </pc:spChg>
      </pc:sldChg>
      <pc:sldChg chg="modSp">
        <pc:chgData name="Wittman, Barry" userId="bff186cd-6ce8-41ba-8e8c-e85cdef216de" providerId="ADAL" clId="{170FFABD-6E68-4726-B951-EFA4291EF1ED}" dt="2025-01-28T21:56:55.586" v="14" actId="20577"/>
        <pc:sldMkLst>
          <pc:docMk/>
          <pc:sldMk cId="1964486916" sldId="688"/>
        </pc:sldMkLst>
        <pc:spChg chg="mod">
          <ac:chgData name="Wittman, Barry" userId="bff186cd-6ce8-41ba-8e8c-e85cdef216de" providerId="ADAL" clId="{170FFABD-6E68-4726-B951-EFA4291EF1ED}" dt="2025-01-28T21:56:55.586" v="14" actId="20577"/>
          <ac:spMkLst>
            <pc:docMk/>
            <pc:sldMk cId="1964486916" sldId="688"/>
            <ac:spMk id="4" creationId="{042646B5-F421-4DA4-84A0-8D6C50863A8A}"/>
          </ac:spMkLst>
        </pc:spChg>
      </pc:sldChg>
      <pc:sldChg chg="modSp">
        <pc:chgData name="Wittman, Barry" userId="bff186cd-6ce8-41ba-8e8c-e85cdef216de" providerId="ADAL" clId="{170FFABD-6E68-4726-B951-EFA4291EF1ED}" dt="2025-01-28T21:56:51.986" v="13" actId="20577"/>
        <pc:sldMkLst>
          <pc:docMk/>
          <pc:sldMk cId="685157784" sldId="689"/>
        </pc:sldMkLst>
        <pc:spChg chg="mod">
          <ac:chgData name="Wittman, Barry" userId="bff186cd-6ce8-41ba-8e8c-e85cdef216de" providerId="ADAL" clId="{170FFABD-6E68-4726-B951-EFA4291EF1ED}" dt="2025-01-28T21:56:51.986" v="13" actId="20577"/>
          <ac:spMkLst>
            <pc:docMk/>
            <pc:sldMk cId="685157784" sldId="689"/>
            <ac:spMk id="4" creationId="{00000000-0000-0000-0000-000000000000}"/>
          </ac:spMkLst>
        </pc:spChg>
      </pc:sldChg>
      <pc:sldChg chg="modSp">
        <pc:chgData name="Wittman, Barry" userId="bff186cd-6ce8-41ba-8e8c-e85cdef216de" providerId="ADAL" clId="{170FFABD-6E68-4726-B951-EFA4291EF1ED}" dt="2025-01-28T21:58:52.771" v="37" actId="20577"/>
        <pc:sldMkLst>
          <pc:docMk/>
          <pc:sldMk cId="1719469151" sldId="690"/>
        </pc:sldMkLst>
        <pc:spChg chg="mod">
          <ac:chgData name="Wittman, Barry" userId="bff186cd-6ce8-41ba-8e8c-e85cdef216de" providerId="ADAL" clId="{170FFABD-6E68-4726-B951-EFA4291EF1ED}" dt="2025-01-28T21:58:52.771" v="37" actId="20577"/>
          <ac:spMkLst>
            <pc:docMk/>
            <pc:sldMk cId="1719469151" sldId="690"/>
            <ac:spMk id="4" creationId="{00000000-0000-0000-0000-000000000000}"/>
          </ac:spMkLst>
        </pc:spChg>
      </pc:sldChg>
      <pc:sldChg chg="modSp">
        <pc:chgData name="Wittman, Barry" userId="bff186cd-6ce8-41ba-8e8c-e85cdef216de" providerId="ADAL" clId="{170FFABD-6E68-4726-B951-EFA4291EF1ED}" dt="2025-01-28T21:56:42.193" v="6" actId="20577"/>
        <pc:sldMkLst>
          <pc:docMk/>
          <pc:sldMk cId="2026748377" sldId="691"/>
        </pc:sldMkLst>
        <pc:spChg chg="mod">
          <ac:chgData name="Wittman, Barry" userId="bff186cd-6ce8-41ba-8e8c-e85cdef216de" providerId="ADAL" clId="{170FFABD-6E68-4726-B951-EFA4291EF1ED}" dt="2025-01-28T21:56:42.193" v="6" actId="20577"/>
          <ac:spMkLst>
            <pc:docMk/>
            <pc:sldMk cId="2026748377" sldId="691"/>
            <ac:spMk id="4" creationId="{00000000-0000-0000-0000-000000000000}"/>
          </ac:spMkLst>
        </pc:spChg>
      </pc:sldChg>
      <pc:sldChg chg="modSp">
        <pc:chgData name="Wittman, Barry" userId="bff186cd-6ce8-41ba-8e8c-e85cdef216de" providerId="ADAL" clId="{170FFABD-6E68-4726-B951-EFA4291EF1ED}" dt="2025-01-28T21:59:04.385" v="44" actId="20577"/>
        <pc:sldMkLst>
          <pc:docMk/>
          <pc:sldMk cId="4070036701" sldId="693"/>
        </pc:sldMkLst>
        <pc:spChg chg="mod">
          <ac:chgData name="Wittman, Barry" userId="bff186cd-6ce8-41ba-8e8c-e85cdef216de" providerId="ADAL" clId="{170FFABD-6E68-4726-B951-EFA4291EF1ED}" dt="2025-01-28T21:59:04.385" v="44" actId="20577"/>
          <ac:spMkLst>
            <pc:docMk/>
            <pc:sldMk cId="4070036701" sldId="693"/>
            <ac:spMk id="4" creationId="{00000000-0000-0000-0000-000000000000}"/>
          </ac:spMkLst>
        </pc:spChg>
      </pc:sldChg>
      <pc:sldChg chg="modSp">
        <pc:chgData name="Wittman, Barry" userId="bff186cd-6ce8-41ba-8e8c-e85cdef216de" providerId="ADAL" clId="{170FFABD-6E68-4726-B951-EFA4291EF1ED}" dt="2025-01-28T22:00:09.345" v="65" actId="20577"/>
        <pc:sldMkLst>
          <pc:docMk/>
          <pc:sldMk cId="645620582" sldId="697"/>
        </pc:sldMkLst>
        <pc:spChg chg="mod">
          <ac:chgData name="Wittman, Barry" userId="bff186cd-6ce8-41ba-8e8c-e85cdef216de" providerId="ADAL" clId="{170FFABD-6E68-4726-B951-EFA4291EF1ED}" dt="2025-01-28T22:00:09.345" v="65" actId="20577"/>
          <ac:spMkLst>
            <pc:docMk/>
            <pc:sldMk cId="645620582" sldId="697"/>
            <ac:spMk id="2" creationId="{E0A89287-7CA9-43DE-83A4-106822F087F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7FE8EF-7E1D-4CC2-BD9F-B1936C0AC818}" type="datetimeFigureOut">
              <a:rPr lang="en-US" smtClean="0"/>
              <a:pPr/>
              <a:t>1/29/2025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068796-915B-4F4F-972A-93A5DBC2787E}" type="slidenum">
              <a:rPr lang="en-US" smtClean="0"/>
              <a:pPr/>
              <a:t>‹#›</a:t>
            </a:fld>
            <a:endParaRPr lang="en-US"/>
          </a:p>
        </p:txBody>
      </p:sp>
    </p:spTree>
    <p:extLst>
      <p:ext uri="{BB962C8B-B14F-4D97-AF65-F5344CB8AC3E}">
        <p14:creationId xmlns:p14="http://schemas.microsoft.com/office/powerpoint/2010/main" val="32256517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1" y="0"/>
            <a:ext cx="12191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ctrTitle"/>
          </p:nvPr>
        </p:nvSpPr>
        <p:spPr>
          <a:xfrm>
            <a:off x="914400" y="3355848"/>
            <a:ext cx="107696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8A57E976-8075-4937-B12C-3CC32E54B430}" type="datetimeFigureOut">
              <a:rPr lang="en-US" smtClean="0"/>
              <a:pPr/>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
        <p:nvSpPr>
          <p:cNvPr id="10" name="Rectangle 9"/>
          <p:cNvSpPr/>
          <p:nvPr/>
        </p:nvSpPr>
        <p:spPr bwMode="invGray">
          <a:xfrm>
            <a:off x="0" y="5128334"/>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8798560" y="0"/>
            <a:ext cx="6096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8" name="Rectangle 7"/>
          <p:cNvSpPr/>
          <p:nvPr/>
        </p:nvSpPr>
        <p:spPr bwMode="ltGray">
          <a:xfrm>
            <a:off x="8863584" y="0"/>
            <a:ext cx="33528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Vertical Title 1"/>
          <p:cNvSpPr>
            <a:spLocks noGrp="1"/>
          </p:cNvSpPr>
          <p:nvPr>
            <p:ph type="title" orient="vert"/>
          </p:nvPr>
        </p:nvSpPr>
        <p:spPr>
          <a:xfrm>
            <a:off x="9042400" y="274641"/>
            <a:ext cx="2540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304801"/>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1/29/2025</a:t>
            </a:fld>
            <a:endParaRPr lang="en-US"/>
          </a:p>
        </p:txBody>
      </p:sp>
      <p:sp>
        <p:nvSpPr>
          <p:cNvPr id="5" name="Footer Placeholder 4"/>
          <p:cNvSpPr>
            <a:spLocks noGrp="1"/>
          </p:cNvSpPr>
          <p:nvPr>
            <p:ph type="ftr" sz="quarter" idx="11"/>
          </p:nvPr>
        </p:nvSpPr>
        <p:spPr>
          <a:xfrm>
            <a:off x="3520796" y="6377460"/>
            <a:ext cx="5115205" cy="365125"/>
          </a:xfrm>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
            <a:ext cx="109728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12192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ectangle 11"/>
          <p:cNvSpPr/>
          <p:nvPr/>
        </p:nvSpPr>
        <p:spPr bwMode="invGray">
          <a:xfrm>
            <a:off x="0" y="2602520"/>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999744" y="118872"/>
            <a:ext cx="10684256"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987552" y="1828800"/>
            <a:ext cx="10696448"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A57E976-8075-4937-B12C-3CC32E54B430}" type="datetimeFigureOut">
              <a:rPr lang="en-US" smtClean="0"/>
              <a:pPr/>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1773936"/>
            <a:ext cx="53848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773936"/>
            <a:ext cx="53848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A57E976-8075-4937-B12C-3CC32E54B430}" type="datetimeFigureOut">
              <a:rPr lang="en-US" smtClean="0"/>
              <a:pPr/>
              <a:t>1/29/2025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1698988"/>
            <a:ext cx="5386917"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609600" y="2449512"/>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6193368" y="1698988"/>
            <a:ext cx="5389033"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449512"/>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A57E976-8075-4937-B12C-3CC32E54B430}" type="datetimeFigureOut">
              <a:rPr lang="en-US" smtClean="0"/>
              <a:pPr/>
              <a:t>1/29/2025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A57E976-8075-4937-B12C-3CC32E54B430}" type="datetimeFigureOut">
              <a:rPr lang="en-US" smtClean="0"/>
              <a:pPr/>
              <a:t>1/29/2025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7E976-8075-4937-B12C-3CC32E54B430}" type="datetimeFigureOut">
              <a:rPr lang="en-US" smtClean="0"/>
              <a:pPr/>
              <a:t>1/29/2025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784" y="152400"/>
            <a:ext cx="3364992"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4025837" y="1743134"/>
            <a:ext cx="7894188"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223784" y="1730018"/>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A57E976-8075-4937-B12C-3CC32E54B430}" type="datetimeFigureOut">
              <a:rPr lang="en-US" smtClean="0"/>
              <a:pPr/>
              <a:t>1/29/2025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
        <p:nvSpPr>
          <p:cNvPr id="12" name="Rectangle 11"/>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5448"/>
            <a:ext cx="3366867"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3871741" y="1484808"/>
            <a:ext cx="8329863"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219456" y="1728216"/>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219456" y="1170432"/>
            <a:ext cx="3364992" cy="201168"/>
          </a:xfrm>
        </p:spPr>
        <p:txBody>
          <a:bodyPr/>
          <a:lstStyle/>
          <a:p>
            <a:fld id="{8A57E976-8075-4937-B12C-3CC32E54B430}" type="datetimeFigureOut">
              <a:rPr lang="en-US" smtClean="0"/>
              <a:pPr/>
              <a:t>1/29/2025</a:t>
            </a:fld>
            <a:endParaRPr lang="en-US"/>
          </a:p>
        </p:txBody>
      </p:sp>
      <p:sp>
        <p:nvSpPr>
          <p:cNvPr id="11" name="Rectangle 10"/>
          <p:cNvSpPr/>
          <p:nvPr/>
        </p:nvSpPr>
        <p:spPr>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6" name="Footer Placeholder 5"/>
          <p:cNvSpPr>
            <a:spLocks noGrp="1"/>
          </p:cNvSpPr>
          <p:nvPr>
            <p:ph type="ftr" sz="quarter" idx="11"/>
          </p:nvPr>
        </p:nvSpPr>
        <p:spPr>
          <a:xfrm>
            <a:off x="4047744" y="1170432"/>
            <a:ext cx="6925056"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11119104" y="1170432"/>
            <a:ext cx="978485" cy="201168"/>
          </a:xfrm>
        </p:spPr>
        <p:txBody>
          <a:bodyPr/>
          <a:lstStyle/>
          <a:p>
            <a:fld id="{DF7B3FC0-58E1-4035-BA6F-4BC11C5567A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7" name="Rectangle 6"/>
          <p:cNvSpPr/>
          <p:nvPr/>
        </p:nvSpPr>
        <p:spPr bwMode="ltGray">
          <a:xfrm>
            <a:off x="1" y="1"/>
            <a:ext cx="12191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Placeholder 1"/>
          <p:cNvSpPr>
            <a:spLocks noGrp="1"/>
          </p:cNvSpPr>
          <p:nvPr>
            <p:ph type="title"/>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609600" y="1775192"/>
            <a:ext cx="109728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609600" y="6476999"/>
            <a:ext cx="28448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8A57E976-8075-4937-B12C-3CC32E54B430}" type="datetimeFigureOut">
              <a:rPr lang="en-US" smtClean="0"/>
              <a:pPr/>
              <a:t>1/29/2025</a:t>
            </a:fld>
            <a:endParaRPr lang="en-US"/>
          </a:p>
        </p:txBody>
      </p:sp>
      <p:sp>
        <p:nvSpPr>
          <p:cNvPr id="5" name="Footer Placeholder 4"/>
          <p:cNvSpPr>
            <a:spLocks noGrp="1"/>
          </p:cNvSpPr>
          <p:nvPr>
            <p:ph type="ftr" sz="quarter" idx="3"/>
          </p:nvPr>
        </p:nvSpPr>
        <p:spPr>
          <a:xfrm>
            <a:off x="3520796" y="6476999"/>
            <a:ext cx="7343625"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10939195" y="6476999"/>
            <a:ext cx="978485"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F7B3FC0-58E1-4035-BA6F-4BC11C5567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COMP 3400</a:t>
            </a:r>
          </a:p>
        </p:txBody>
      </p:sp>
      <p:sp>
        <p:nvSpPr>
          <p:cNvPr id="3" name="Subtitle 2"/>
          <p:cNvSpPr>
            <a:spLocks noGrp="1"/>
          </p:cNvSpPr>
          <p:nvPr>
            <p:ph type="subTitle" idx="1"/>
          </p:nvPr>
        </p:nvSpPr>
        <p:spPr/>
        <p:txBody>
          <a:bodyPr/>
          <a:lstStyle/>
          <a:p>
            <a:r>
              <a:rPr lang="en-US" dirty="0"/>
              <a:t>Week 3 - Wednesday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AECC8-F365-4534-B5B6-3365D86163F6}"/>
              </a:ext>
            </a:extLst>
          </p:cNvPr>
          <p:cNvSpPr>
            <a:spLocks noGrp="1"/>
          </p:cNvSpPr>
          <p:nvPr>
            <p:ph type="title"/>
          </p:nvPr>
        </p:nvSpPr>
        <p:spPr/>
        <p:txBody>
          <a:bodyPr/>
          <a:lstStyle/>
          <a:p>
            <a:r>
              <a:rPr lang="en-US" dirty="0"/>
              <a:t>Example with other constants</a:t>
            </a:r>
          </a:p>
        </p:txBody>
      </p:sp>
      <p:sp>
        <p:nvSpPr>
          <p:cNvPr id="3" name="Content Placeholder 2">
            <a:extLst>
              <a:ext uri="{FF2B5EF4-FFF2-40B4-BE49-F238E27FC236}">
                <a16:creationId xmlns:a16="http://schemas.microsoft.com/office/drawing/2014/main" id="{D830755C-D551-4F9A-844F-79F6E4FA93D4}"/>
              </a:ext>
            </a:extLst>
          </p:cNvPr>
          <p:cNvSpPr>
            <a:spLocks noGrp="1"/>
          </p:cNvSpPr>
          <p:nvPr>
            <p:ph idx="1"/>
          </p:nvPr>
        </p:nvSpPr>
        <p:spPr/>
        <p:txBody>
          <a:bodyPr>
            <a:normAutofit fontScale="85000" lnSpcReduction="20000"/>
          </a:bodyPr>
          <a:lstStyle/>
          <a:p>
            <a:r>
              <a:rPr lang="en-US" dirty="0"/>
              <a:t>The following example shows how to open a file</a:t>
            </a:r>
          </a:p>
          <a:p>
            <a:pPr lvl="1"/>
            <a:r>
              <a:rPr lang="en-US" dirty="0"/>
              <a:t>For writing</a:t>
            </a:r>
          </a:p>
          <a:p>
            <a:pPr lvl="1"/>
            <a:r>
              <a:rPr lang="en-US" dirty="0"/>
              <a:t>By creating it</a:t>
            </a:r>
          </a:p>
          <a:p>
            <a:pPr lvl="1"/>
            <a:r>
              <a:rPr lang="en-US" dirty="0"/>
              <a:t>Truncating its size to 0 if there's already something in the file</a:t>
            </a:r>
          </a:p>
          <a:p>
            <a:pPr lvl="1"/>
            <a:r>
              <a:rPr lang="en-US" dirty="0"/>
              <a:t>Making it readable and writable to the user and readable to others</a:t>
            </a:r>
          </a:p>
          <a:p>
            <a:pPr lvl="1"/>
            <a:endParaRPr lang="en-US" dirty="0"/>
          </a:p>
          <a:p>
            <a:pPr lvl="1"/>
            <a:endParaRPr lang="en-US" dirty="0"/>
          </a:p>
          <a:p>
            <a:pPr lvl="1"/>
            <a:endParaRPr lang="en-US" dirty="0"/>
          </a:p>
          <a:p>
            <a:r>
              <a:rPr lang="en-US" dirty="0"/>
              <a:t>It's also common to use numbers in octal for permissions, where the 64's place is permission for the user, the 8's place is permission for the group, and the 1's place is permission for others</a:t>
            </a:r>
          </a:p>
          <a:p>
            <a:pPr lvl="1"/>
            <a:r>
              <a:rPr lang="en-US" b="1" dirty="0">
                <a:latin typeface="Courier New" pitchFamily="49" charset="0"/>
                <a:cs typeface="Courier New" pitchFamily="49" charset="0"/>
              </a:rPr>
              <a:t>S_IRUSR | S_IWUSR | S_IROTH = 110 000 100 = 0604</a:t>
            </a:r>
            <a:endParaRPr lang="en-US" dirty="0"/>
          </a:p>
        </p:txBody>
      </p:sp>
      <p:sp>
        <p:nvSpPr>
          <p:cNvPr id="4" name="Content Placeholder 4">
            <a:extLst>
              <a:ext uri="{FF2B5EF4-FFF2-40B4-BE49-F238E27FC236}">
                <a16:creationId xmlns:a16="http://schemas.microsoft.com/office/drawing/2014/main" id="{042646B5-F421-4DA4-84A0-8D6C50863A8A}"/>
              </a:ext>
            </a:extLst>
          </p:cNvPr>
          <p:cNvSpPr txBox="1">
            <a:spLocks/>
          </p:cNvSpPr>
          <p:nvPr/>
        </p:nvSpPr>
        <p:spPr>
          <a:xfrm>
            <a:off x="609600" y="3733800"/>
            <a:ext cx="10972800" cy="914400"/>
          </a:xfrm>
          <a:prstGeom prst="rect">
            <a:avLst/>
          </a:prstGeom>
        </p:spPr>
        <p:style>
          <a:lnRef idx="1">
            <a:schemeClr val="dk1"/>
          </a:lnRef>
          <a:fillRef idx="2">
            <a:schemeClr val="dk1"/>
          </a:fillRef>
          <a:effectRef idx="1">
            <a:schemeClr val="dk1"/>
          </a:effectRef>
          <a:fontRef idx="minor">
            <a:schemeClr val="dk1"/>
          </a:fontRef>
        </p:style>
        <p:txBody>
          <a:bodyPr vert="horz" lIns="54864" tIns="91440" rtlCol="0" anchor="ctr">
            <a:normAutofit fontScale="92500" lnSpcReduction="10000"/>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dk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dk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dk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dk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dk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dk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dk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dk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dk1"/>
                </a:solidFill>
                <a:latin typeface="+mn-lt"/>
                <a:ea typeface="+mn-ea"/>
                <a:cs typeface="+mn-cs"/>
              </a:defRPr>
            </a:lvl9pPr>
            <a:extLst/>
          </a:lstStyle>
          <a:p>
            <a:pPr marL="118872" indent="0">
              <a:buNone/>
            </a:pPr>
            <a:r>
              <a:rPr lang="en-US" sz="2800" b="1" dirty="0">
                <a:solidFill>
                  <a:srgbClr val="0070C0"/>
                </a:solidFill>
                <a:latin typeface="Courier New" pitchFamily="49" charset="0"/>
                <a:cs typeface="Courier New" pitchFamily="49" charset="0"/>
              </a:rPr>
              <a:t>int</a:t>
            </a:r>
            <a:r>
              <a:rPr lang="en-US" sz="2800" b="1" dirty="0">
                <a:solidFill>
                  <a:schemeClr val="tx1"/>
                </a:solidFill>
                <a:latin typeface="Courier New" pitchFamily="49" charset="0"/>
                <a:cs typeface="Courier New" pitchFamily="49" charset="0"/>
              </a:rPr>
              <a:t> </a:t>
            </a:r>
            <a:r>
              <a:rPr lang="en-US" sz="2800" b="1" dirty="0" err="1">
                <a:solidFill>
                  <a:schemeClr val="tx1"/>
                </a:solidFill>
                <a:latin typeface="Courier New" pitchFamily="49" charset="0"/>
                <a:cs typeface="Courier New" pitchFamily="49" charset="0"/>
              </a:rPr>
              <a:t>fd</a:t>
            </a:r>
            <a:r>
              <a:rPr lang="en-US" sz="2800" b="1" dirty="0">
                <a:solidFill>
                  <a:schemeClr val="tx1"/>
                </a:solidFill>
                <a:latin typeface="Courier New" pitchFamily="49" charset="0"/>
                <a:cs typeface="Courier New" pitchFamily="49" charset="0"/>
              </a:rPr>
              <a:t> = open (</a:t>
            </a:r>
            <a:r>
              <a:rPr lang="en-US" sz="2800" b="1" dirty="0">
                <a:solidFill>
                  <a:srgbClr val="C00000"/>
                </a:solidFill>
                <a:latin typeface="Courier New" pitchFamily="49" charset="0"/>
                <a:cs typeface="Courier New" pitchFamily="49" charset="0"/>
              </a:rPr>
              <a:t>"output.dat"</a:t>
            </a:r>
            <a:r>
              <a:rPr lang="en-US" sz="2800" b="1" dirty="0">
                <a:solidFill>
                  <a:schemeClr val="tx1"/>
                </a:solidFill>
                <a:latin typeface="Courier New" pitchFamily="49" charset="0"/>
                <a:cs typeface="Courier New" pitchFamily="49" charset="0"/>
              </a:rPr>
              <a:t>, O_CREAT | O_TRUNC | O_WRONLY, S_IRUSR | S_IWUSR | S_IROTH);</a:t>
            </a:r>
          </a:p>
        </p:txBody>
      </p:sp>
    </p:spTree>
    <p:extLst>
      <p:ext uri="{BB962C8B-B14F-4D97-AF65-F5344CB8AC3E}">
        <p14:creationId xmlns:p14="http://schemas.microsoft.com/office/powerpoint/2010/main" val="1964486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Reading from files</a:t>
            </a:r>
            <a:endParaRPr lang="en-US" dirty="0">
              <a:latin typeface="Courier New" pitchFamily="49" charset="0"/>
              <a:cs typeface="Courier New" pitchFamily="49" charset="0"/>
            </a:endParaRPr>
          </a:p>
        </p:txBody>
      </p:sp>
      <p:sp>
        <p:nvSpPr>
          <p:cNvPr id="3" name="Content Placeholder 2"/>
          <p:cNvSpPr>
            <a:spLocks noGrp="1"/>
          </p:cNvSpPr>
          <p:nvPr>
            <p:ph idx="1"/>
          </p:nvPr>
        </p:nvSpPr>
        <p:spPr>
          <a:xfrm>
            <a:off x="609600" y="1775193"/>
            <a:ext cx="10972800" cy="2873008"/>
          </a:xfrm>
        </p:spPr>
        <p:txBody>
          <a:bodyPr>
            <a:normAutofit fontScale="92500" lnSpcReduction="20000"/>
          </a:bodyPr>
          <a:lstStyle/>
          <a:p>
            <a:r>
              <a:rPr lang="en-US" dirty="0"/>
              <a:t>Opening the file is actually the hardest part</a:t>
            </a:r>
          </a:p>
          <a:p>
            <a:r>
              <a:rPr lang="en-US" dirty="0"/>
              <a:t>Reading is straightforward with the </a:t>
            </a:r>
            <a:r>
              <a:rPr lang="en-US" b="1" dirty="0">
                <a:latin typeface="Courier New" pitchFamily="49" charset="0"/>
                <a:cs typeface="Courier New" pitchFamily="49" charset="0"/>
              </a:rPr>
              <a:t>read()</a:t>
            </a:r>
            <a:r>
              <a:rPr lang="en-US" dirty="0"/>
              <a:t> function</a:t>
            </a:r>
          </a:p>
          <a:p>
            <a:r>
              <a:rPr lang="en-US" dirty="0"/>
              <a:t>Its arguments are</a:t>
            </a:r>
          </a:p>
          <a:p>
            <a:pPr lvl="1"/>
            <a:r>
              <a:rPr lang="en-US" dirty="0"/>
              <a:t>The file descriptor</a:t>
            </a:r>
          </a:p>
          <a:p>
            <a:pPr lvl="1"/>
            <a:r>
              <a:rPr lang="en-US" dirty="0"/>
              <a:t>A pointer to the memory to read into</a:t>
            </a:r>
          </a:p>
          <a:p>
            <a:pPr lvl="1"/>
            <a:r>
              <a:rPr lang="en-US" dirty="0"/>
              <a:t>The number of bytes to read</a:t>
            </a:r>
          </a:p>
          <a:p>
            <a:r>
              <a:rPr lang="en-US" dirty="0"/>
              <a:t>Its return value is the number of bytes successfully read</a:t>
            </a:r>
          </a:p>
        </p:txBody>
      </p:sp>
      <p:sp>
        <p:nvSpPr>
          <p:cNvPr id="4" name="Content Placeholder 4"/>
          <p:cNvSpPr txBox="1">
            <a:spLocks/>
          </p:cNvSpPr>
          <p:nvPr/>
        </p:nvSpPr>
        <p:spPr>
          <a:xfrm>
            <a:off x="609600" y="4648201"/>
            <a:ext cx="10972800" cy="1904999"/>
          </a:xfrm>
          <a:prstGeom prst="rect">
            <a:avLst/>
          </a:prstGeom>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dk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dk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dk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dk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dk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dk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dk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dk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dk1"/>
                </a:solidFill>
                <a:latin typeface="+mn-lt"/>
                <a:ea typeface="+mn-ea"/>
                <a:cs typeface="+mn-cs"/>
              </a:defRPr>
            </a:lvl9pPr>
            <a:extLst/>
          </a:lstStyle>
          <a:p>
            <a:pPr marL="118872" indent="0">
              <a:buNone/>
            </a:pPr>
            <a:r>
              <a:rPr lang="en-US" sz="2200" b="1" dirty="0">
                <a:solidFill>
                  <a:srgbClr val="0070C0"/>
                </a:solidFill>
                <a:latin typeface="Courier New" pitchFamily="49" charset="0"/>
                <a:cs typeface="Courier New" pitchFamily="49" charset="0"/>
              </a:rPr>
              <a:t>int</a:t>
            </a:r>
            <a:r>
              <a:rPr lang="en-US" sz="2200" b="1" dirty="0">
                <a:solidFill>
                  <a:schemeClr val="tx1"/>
                </a:solidFill>
                <a:latin typeface="Courier New" pitchFamily="49" charset="0"/>
                <a:cs typeface="Courier New" pitchFamily="49" charset="0"/>
              </a:rPr>
              <a:t> </a:t>
            </a:r>
            <a:r>
              <a:rPr lang="en-US" sz="2200" b="1" dirty="0" err="1">
                <a:solidFill>
                  <a:schemeClr val="tx1"/>
                </a:solidFill>
                <a:latin typeface="Courier New" pitchFamily="49" charset="0"/>
                <a:cs typeface="Courier New" pitchFamily="49" charset="0"/>
              </a:rPr>
              <a:t>fd</a:t>
            </a:r>
            <a:r>
              <a:rPr lang="en-US" sz="2200" b="1" dirty="0">
                <a:solidFill>
                  <a:schemeClr val="tx1"/>
                </a:solidFill>
                <a:latin typeface="Courier New" pitchFamily="49" charset="0"/>
                <a:cs typeface="Courier New" pitchFamily="49" charset="0"/>
              </a:rPr>
              <a:t> = open (</a:t>
            </a:r>
            <a:r>
              <a:rPr lang="en-US" sz="2200" b="1" dirty="0">
                <a:solidFill>
                  <a:srgbClr val="C00000"/>
                </a:solidFill>
                <a:latin typeface="Courier New" pitchFamily="49" charset="0"/>
                <a:cs typeface="Courier New" pitchFamily="49" charset="0"/>
              </a:rPr>
              <a:t>"input.dat"</a:t>
            </a:r>
            <a:r>
              <a:rPr lang="en-US" sz="2200" b="1" dirty="0">
                <a:solidFill>
                  <a:schemeClr val="tx1"/>
                </a:solidFill>
                <a:latin typeface="Courier New" pitchFamily="49" charset="0"/>
                <a:cs typeface="Courier New" pitchFamily="49" charset="0"/>
              </a:rPr>
              <a:t>, O_RDONLY);</a:t>
            </a:r>
          </a:p>
          <a:p>
            <a:pPr marL="118872" indent="0">
              <a:buNone/>
            </a:pPr>
            <a:r>
              <a:rPr lang="en-US" sz="2200" b="1" dirty="0">
                <a:solidFill>
                  <a:srgbClr val="0070C0"/>
                </a:solidFill>
                <a:latin typeface="Courier New" pitchFamily="49" charset="0"/>
                <a:cs typeface="Courier New" pitchFamily="49" charset="0"/>
              </a:rPr>
              <a:t>int</a:t>
            </a:r>
            <a:r>
              <a:rPr lang="en-US" sz="2200" b="1" dirty="0">
                <a:solidFill>
                  <a:schemeClr val="tx1"/>
                </a:solidFill>
                <a:latin typeface="Courier New" pitchFamily="49" charset="0"/>
                <a:cs typeface="Courier New" pitchFamily="49" charset="0"/>
              </a:rPr>
              <a:t> buffer[100];</a:t>
            </a:r>
          </a:p>
          <a:p>
            <a:pPr marL="118872" indent="0">
              <a:buNone/>
            </a:pPr>
            <a:r>
              <a:rPr lang="en-US" sz="2200" b="1" dirty="0">
                <a:solidFill>
                  <a:srgbClr val="00B050"/>
                </a:solidFill>
                <a:latin typeface="Courier New" pitchFamily="49" charset="0"/>
                <a:cs typeface="Courier New" pitchFamily="49" charset="0"/>
              </a:rPr>
              <a:t>// Fill with something</a:t>
            </a:r>
            <a:endParaRPr lang="en-US" sz="2200" b="1" dirty="0">
              <a:solidFill>
                <a:schemeClr val="tx1"/>
              </a:solidFill>
              <a:latin typeface="Courier New" pitchFamily="49" charset="0"/>
              <a:cs typeface="Courier New" pitchFamily="49" charset="0"/>
            </a:endParaRPr>
          </a:p>
          <a:p>
            <a:pPr marL="118872" indent="0">
              <a:buNone/>
            </a:pPr>
            <a:r>
              <a:rPr lang="en-US" sz="2200" b="1" dirty="0">
                <a:solidFill>
                  <a:schemeClr val="tx1"/>
                </a:solidFill>
                <a:latin typeface="Courier New" pitchFamily="49" charset="0"/>
                <a:cs typeface="Courier New" pitchFamily="49" charset="0"/>
              </a:rPr>
              <a:t>read (</a:t>
            </a:r>
            <a:r>
              <a:rPr lang="en-US" sz="2200" b="1" dirty="0" err="1">
                <a:solidFill>
                  <a:schemeClr val="tx1"/>
                </a:solidFill>
                <a:latin typeface="Courier New" pitchFamily="49" charset="0"/>
                <a:cs typeface="Courier New" pitchFamily="49" charset="0"/>
              </a:rPr>
              <a:t>fd</a:t>
            </a:r>
            <a:r>
              <a:rPr lang="en-US" sz="2200" b="1" dirty="0">
                <a:solidFill>
                  <a:schemeClr val="tx1"/>
                </a:solidFill>
                <a:latin typeface="Courier New" pitchFamily="49" charset="0"/>
                <a:cs typeface="Courier New" pitchFamily="49" charset="0"/>
              </a:rPr>
              <a:t>, buffer, </a:t>
            </a:r>
            <a:r>
              <a:rPr lang="en-US" sz="2200" b="1" dirty="0" err="1">
                <a:solidFill>
                  <a:srgbClr val="0070C0"/>
                </a:solidFill>
                <a:latin typeface="Courier New" pitchFamily="49" charset="0"/>
                <a:cs typeface="Courier New" pitchFamily="49" charset="0"/>
              </a:rPr>
              <a:t>sizeof</a:t>
            </a:r>
            <a:r>
              <a:rPr lang="en-US" sz="2200" b="1" dirty="0">
                <a:solidFill>
                  <a:schemeClr val="tx1"/>
                </a:solidFill>
                <a:latin typeface="Courier New" pitchFamily="49" charset="0"/>
                <a:cs typeface="Courier New" pitchFamily="49" charset="0"/>
              </a:rPr>
              <a:t>(</a:t>
            </a:r>
            <a:r>
              <a:rPr lang="en-US" sz="2200" b="1" dirty="0">
                <a:solidFill>
                  <a:srgbClr val="0070C0"/>
                </a:solidFill>
                <a:latin typeface="Courier New" pitchFamily="49" charset="0"/>
                <a:cs typeface="Courier New" pitchFamily="49" charset="0"/>
              </a:rPr>
              <a:t>int</a:t>
            </a:r>
            <a:r>
              <a:rPr lang="en-US" sz="2200" b="1" dirty="0">
                <a:solidFill>
                  <a:schemeClr val="tx1"/>
                </a:solidFill>
                <a:latin typeface="Courier New" pitchFamily="49" charset="0"/>
                <a:cs typeface="Courier New" pitchFamily="49" charset="0"/>
              </a:rPr>
              <a:t>)*100);</a:t>
            </a:r>
          </a:p>
        </p:txBody>
      </p:sp>
    </p:spTree>
    <p:extLst>
      <p:ext uri="{BB962C8B-B14F-4D97-AF65-F5344CB8AC3E}">
        <p14:creationId xmlns:p14="http://schemas.microsoft.com/office/powerpoint/2010/main" val="685157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Closing files</a:t>
            </a:r>
          </a:p>
        </p:txBody>
      </p:sp>
      <p:sp>
        <p:nvSpPr>
          <p:cNvPr id="3" name="Content Placeholder 2"/>
          <p:cNvSpPr>
            <a:spLocks noGrp="1"/>
          </p:cNvSpPr>
          <p:nvPr>
            <p:ph idx="1"/>
          </p:nvPr>
        </p:nvSpPr>
        <p:spPr/>
        <p:txBody>
          <a:bodyPr/>
          <a:lstStyle/>
          <a:p>
            <a:r>
              <a:rPr lang="en-US" dirty="0"/>
              <a:t>To close a file descriptor, call the </a:t>
            </a:r>
            <a:r>
              <a:rPr lang="en-US" b="1" dirty="0">
                <a:latin typeface="Courier New" pitchFamily="49" charset="0"/>
                <a:cs typeface="Courier New" pitchFamily="49" charset="0"/>
              </a:rPr>
              <a:t>close()</a:t>
            </a:r>
            <a:r>
              <a:rPr lang="en-US" dirty="0"/>
              <a:t> function</a:t>
            </a:r>
          </a:p>
          <a:p>
            <a:r>
              <a:rPr lang="en-US" dirty="0"/>
              <a:t>Close files when you're done with them</a:t>
            </a:r>
          </a:p>
          <a:p>
            <a:endParaRPr lang="en-US" dirty="0"/>
          </a:p>
        </p:txBody>
      </p:sp>
      <p:sp>
        <p:nvSpPr>
          <p:cNvPr id="4" name="Content Placeholder 4"/>
          <p:cNvSpPr txBox="1">
            <a:spLocks/>
          </p:cNvSpPr>
          <p:nvPr/>
        </p:nvSpPr>
        <p:spPr>
          <a:xfrm>
            <a:off x="609600" y="3505200"/>
            <a:ext cx="10972800" cy="1676400"/>
          </a:xfrm>
          <a:prstGeom prst="rect">
            <a:avLst/>
          </a:prstGeom>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dk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dk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dk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dk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dk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dk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dk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dk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dk1"/>
                </a:solidFill>
                <a:latin typeface="+mn-lt"/>
                <a:ea typeface="+mn-ea"/>
                <a:cs typeface="+mn-cs"/>
              </a:defRPr>
            </a:lvl9pPr>
            <a:extLst/>
          </a:lstStyle>
          <a:p>
            <a:pPr marL="118872" indent="0">
              <a:buNone/>
            </a:pPr>
            <a:r>
              <a:rPr lang="en-US" sz="2400" b="1" dirty="0">
                <a:solidFill>
                  <a:srgbClr val="0070C0"/>
                </a:solidFill>
                <a:latin typeface="Courier New" pitchFamily="49" charset="0"/>
                <a:cs typeface="Courier New" pitchFamily="49" charset="0"/>
              </a:rPr>
              <a:t>int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fd</a:t>
            </a:r>
            <a:r>
              <a:rPr lang="en-US" sz="2400" b="1" dirty="0">
                <a:solidFill>
                  <a:schemeClr val="tx1"/>
                </a:solidFill>
                <a:latin typeface="Courier New" pitchFamily="49" charset="0"/>
                <a:cs typeface="Courier New" pitchFamily="49" charset="0"/>
              </a:rPr>
              <a:t> = open (</a:t>
            </a:r>
            <a:r>
              <a:rPr lang="en-US" sz="2400" b="1" dirty="0">
                <a:solidFill>
                  <a:srgbClr val="C00000"/>
                </a:solidFill>
                <a:latin typeface="Courier New" pitchFamily="49" charset="0"/>
                <a:cs typeface="Courier New" pitchFamily="49" charset="0"/>
              </a:rPr>
              <a:t>"output.dat"</a:t>
            </a:r>
            <a:r>
              <a:rPr lang="en-US" sz="2400" b="1" dirty="0">
                <a:solidFill>
                  <a:schemeClr val="tx1"/>
                </a:solidFill>
                <a:latin typeface="Courier New" pitchFamily="49" charset="0"/>
                <a:cs typeface="Courier New" pitchFamily="49" charset="0"/>
              </a:rPr>
              <a:t>, O_WRONLY | O_CREAT | O_TRUNC, 0644);</a:t>
            </a:r>
          </a:p>
          <a:p>
            <a:pPr marL="118872" indent="0">
              <a:buNone/>
            </a:pPr>
            <a:r>
              <a:rPr lang="en-US" sz="2400" b="1" dirty="0">
                <a:solidFill>
                  <a:srgbClr val="00B050"/>
                </a:solidFill>
                <a:latin typeface="Courier New" pitchFamily="49" charset="0"/>
                <a:cs typeface="Courier New" pitchFamily="49" charset="0"/>
              </a:rPr>
              <a:t>// Write some stuff</a:t>
            </a:r>
          </a:p>
          <a:p>
            <a:pPr marL="118872" indent="0">
              <a:buNone/>
            </a:pPr>
            <a:r>
              <a:rPr lang="en-US" sz="2400" b="1" dirty="0">
                <a:solidFill>
                  <a:schemeClr val="tx1"/>
                </a:solidFill>
                <a:latin typeface="Courier New" pitchFamily="49" charset="0"/>
                <a:cs typeface="Courier New" pitchFamily="49" charset="0"/>
              </a:rPr>
              <a:t>close (</a:t>
            </a:r>
            <a:r>
              <a:rPr lang="en-US" sz="2400" b="1" dirty="0" err="1">
                <a:solidFill>
                  <a:schemeClr val="tx1"/>
                </a:solidFill>
                <a:latin typeface="Courier New" pitchFamily="49" charset="0"/>
                <a:cs typeface="Courier New" pitchFamily="49" charset="0"/>
              </a:rPr>
              <a:t>fd</a:t>
            </a:r>
            <a:r>
              <a:rPr lang="en-US" sz="2400" b="1" dirty="0">
                <a:solidFill>
                  <a:schemeClr val="tx1"/>
                </a:solidFill>
                <a:latin typeface="Courier New" pitchFamily="49" charset="0"/>
                <a:cs typeface="Courier New" pitchFamily="49" charset="0"/>
              </a:rPr>
              <a:t>);</a:t>
            </a:r>
          </a:p>
        </p:txBody>
      </p:sp>
    </p:spTree>
    <p:extLst>
      <p:ext uri="{BB962C8B-B14F-4D97-AF65-F5344CB8AC3E}">
        <p14:creationId xmlns:p14="http://schemas.microsoft.com/office/powerpoint/2010/main" val="2026748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3C028-B6F3-4F78-9948-A19581050431}"/>
              </a:ext>
            </a:extLst>
          </p:cNvPr>
          <p:cNvSpPr>
            <a:spLocks noGrp="1"/>
          </p:cNvSpPr>
          <p:nvPr>
            <p:ph type="title"/>
          </p:nvPr>
        </p:nvSpPr>
        <p:spPr/>
        <p:txBody>
          <a:bodyPr/>
          <a:lstStyle/>
          <a:p>
            <a:r>
              <a:rPr lang="en-US" dirty="0"/>
              <a:t>Special files</a:t>
            </a:r>
          </a:p>
        </p:txBody>
      </p:sp>
      <p:sp>
        <p:nvSpPr>
          <p:cNvPr id="3" name="Content Placeholder 2">
            <a:extLst>
              <a:ext uri="{FF2B5EF4-FFF2-40B4-BE49-F238E27FC236}">
                <a16:creationId xmlns:a16="http://schemas.microsoft.com/office/drawing/2014/main" id="{A70AB50C-1920-4892-B06E-0E184DE6A01D}"/>
              </a:ext>
            </a:extLst>
          </p:cNvPr>
          <p:cNvSpPr>
            <a:spLocks noGrp="1"/>
          </p:cNvSpPr>
          <p:nvPr>
            <p:ph idx="1"/>
          </p:nvPr>
        </p:nvSpPr>
        <p:spPr>
          <a:xfrm>
            <a:off x="609600" y="1775192"/>
            <a:ext cx="10972800" cy="4854208"/>
          </a:xfrm>
        </p:spPr>
        <p:txBody>
          <a:bodyPr>
            <a:normAutofit fontScale="85000" lnSpcReduction="20000"/>
          </a:bodyPr>
          <a:lstStyle/>
          <a:p>
            <a:r>
              <a:rPr lang="en-US" dirty="0"/>
              <a:t>Linux provides some "special" files</a:t>
            </a:r>
          </a:p>
          <a:p>
            <a:pPr lvl="1"/>
            <a:r>
              <a:rPr lang="en-US" b="1" dirty="0">
                <a:latin typeface="Courier New" panose="02070309020205020404" pitchFamily="49" charset="0"/>
                <a:cs typeface="Courier New" panose="02070309020205020404" pitchFamily="49" charset="0"/>
              </a:rPr>
              <a:t>/dev/full</a:t>
            </a:r>
          </a:p>
          <a:p>
            <a:pPr lvl="2"/>
            <a:r>
              <a:rPr lang="en-US" dirty="0"/>
              <a:t>A file that's says the device is full if you try to write to it, gives unlimited zeroes if you try to read from it</a:t>
            </a:r>
          </a:p>
          <a:p>
            <a:pPr lvl="1"/>
            <a:r>
              <a:rPr lang="en-US" b="1" dirty="0">
                <a:latin typeface="Courier New" panose="02070309020205020404" pitchFamily="49" charset="0"/>
                <a:cs typeface="Courier New" panose="02070309020205020404" pitchFamily="49" charset="0"/>
              </a:rPr>
              <a:t>/dev/null</a:t>
            </a:r>
          </a:p>
          <a:p>
            <a:pPr lvl="2"/>
            <a:r>
              <a:rPr lang="en-US" dirty="0"/>
              <a:t>A file you can write to forever </a:t>
            </a:r>
            <a:r>
              <a:rPr lang="en-US"/>
              <a:t>but simply </a:t>
            </a:r>
            <a:r>
              <a:rPr lang="en-US" dirty="0"/>
              <a:t>discards the data (while saying that the write succeeded)</a:t>
            </a:r>
          </a:p>
          <a:p>
            <a:pPr lvl="1"/>
            <a:r>
              <a:rPr lang="en-US" b="1" dirty="0">
                <a:latin typeface="Courier New" panose="02070309020205020404" pitchFamily="49" charset="0"/>
                <a:cs typeface="Courier New" panose="02070309020205020404" pitchFamily="49" charset="0"/>
              </a:rPr>
              <a:t>/dev/random</a:t>
            </a:r>
          </a:p>
          <a:p>
            <a:pPr lvl="2"/>
            <a:r>
              <a:rPr lang="en-US" dirty="0"/>
              <a:t>A file you can read a stream of random bytes from</a:t>
            </a:r>
          </a:p>
          <a:p>
            <a:pPr lvl="1"/>
            <a:r>
              <a:rPr lang="en-US" b="1" dirty="0">
                <a:latin typeface="Courier New" panose="02070309020205020404" pitchFamily="49" charset="0"/>
                <a:cs typeface="Courier New" panose="02070309020205020404" pitchFamily="49" charset="0"/>
              </a:rPr>
              <a:t>/dev/zero</a:t>
            </a:r>
          </a:p>
          <a:p>
            <a:pPr lvl="2"/>
            <a:r>
              <a:rPr lang="en-US" dirty="0"/>
              <a:t>A file you can read an unlimited stream of zero bytes from</a:t>
            </a:r>
          </a:p>
          <a:p>
            <a:r>
              <a:rPr lang="en-US" dirty="0"/>
              <a:t>They're not actually files, but you can treat them as if they are</a:t>
            </a:r>
          </a:p>
          <a:p>
            <a:r>
              <a:rPr lang="en-US" dirty="0"/>
              <a:t>They can be useful for testing and sometimes even for the operation of program</a:t>
            </a:r>
          </a:p>
        </p:txBody>
      </p:sp>
    </p:spTree>
    <p:extLst>
      <p:ext uri="{BB962C8B-B14F-4D97-AF65-F5344CB8AC3E}">
        <p14:creationId xmlns:p14="http://schemas.microsoft.com/office/powerpoint/2010/main" val="581453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F628F-556B-4399-A937-420A422D7C1F}"/>
              </a:ext>
            </a:extLst>
          </p:cNvPr>
          <p:cNvSpPr>
            <a:spLocks noGrp="1"/>
          </p:cNvSpPr>
          <p:nvPr>
            <p:ph type="title"/>
          </p:nvPr>
        </p:nvSpPr>
        <p:spPr/>
        <p:txBody>
          <a:bodyPr/>
          <a:lstStyle/>
          <a:p>
            <a:r>
              <a:rPr lang="en-US" dirty="0"/>
              <a:t>Reading random data</a:t>
            </a:r>
          </a:p>
        </p:txBody>
      </p:sp>
      <p:sp>
        <p:nvSpPr>
          <p:cNvPr id="3" name="Content Placeholder 2">
            <a:extLst>
              <a:ext uri="{FF2B5EF4-FFF2-40B4-BE49-F238E27FC236}">
                <a16:creationId xmlns:a16="http://schemas.microsoft.com/office/drawing/2014/main" id="{8693ADB3-4F0B-4795-947B-0DE50B4ACFE6}"/>
              </a:ext>
            </a:extLst>
          </p:cNvPr>
          <p:cNvSpPr>
            <a:spLocks noGrp="1"/>
          </p:cNvSpPr>
          <p:nvPr>
            <p:ph idx="1"/>
          </p:nvPr>
        </p:nvSpPr>
        <p:spPr/>
        <p:txBody>
          <a:bodyPr/>
          <a:lstStyle/>
          <a:p>
            <a:r>
              <a:rPr lang="en-US" dirty="0"/>
              <a:t>Let's open </a:t>
            </a:r>
            <a:r>
              <a:rPr lang="en-US" b="1" dirty="0">
                <a:latin typeface="Courier New" panose="02070309020205020404" pitchFamily="49" charset="0"/>
                <a:cs typeface="Courier New" panose="02070309020205020404" pitchFamily="49" charset="0"/>
              </a:rPr>
              <a:t>/dev/random</a:t>
            </a:r>
            <a:r>
              <a:rPr lang="en-US" dirty="0"/>
              <a:t> and read data to fill 10 random </a:t>
            </a:r>
            <a:r>
              <a:rPr lang="en-US" b="1" dirty="0">
                <a:latin typeface="Courier New" panose="02070309020205020404" pitchFamily="49" charset="0"/>
                <a:cs typeface="Courier New" panose="02070309020205020404" pitchFamily="49" charset="0"/>
              </a:rPr>
              <a:t>int</a:t>
            </a:r>
            <a:r>
              <a:rPr lang="en-US" dirty="0"/>
              <a:t> values</a:t>
            </a:r>
          </a:p>
        </p:txBody>
      </p:sp>
    </p:spTree>
    <p:extLst>
      <p:ext uri="{BB962C8B-B14F-4D97-AF65-F5344CB8AC3E}">
        <p14:creationId xmlns:p14="http://schemas.microsoft.com/office/powerpoint/2010/main" val="4103942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5CF57-8CBA-4AFC-9CAF-30E0C26E6528}"/>
              </a:ext>
            </a:extLst>
          </p:cNvPr>
          <p:cNvSpPr>
            <a:spLocks noGrp="1"/>
          </p:cNvSpPr>
          <p:nvPr>
            <p:ph type="title"/>
          </p:nvPr>
        </p:nvSpPr>
        <p:spPr/>
        <p:txBody>
          <a:bodyPr/>
          <a:lstStyle/>
          <a:p>
            <a:r>
              <a:rPr lang="en-US" dirty="0"/>
              <a:t>Polling files</a:t>
            </a:r>
          </a:p>
        </p:txBody>
      </p:sp>
      <p:sp>
        <p:nvSpPr>
          <p:cNvPr id="3" name="Content Placeholder 2">
            <a:extLst>
              <a:ext uri="{FF2B5EF4-FFF2-40B4-BE49-F238E27FC236}">
                <a16:creationId xmlns:a16="http://schemas.microsoft.com/office/drawing/2014/main" id="{E9CF26C8-6E52-44E8-A5A3-3C17A0F087DD}"/>
              </a:ext>
            </a:extLst>
          </p:cNvPr>
          <p:cNvSpPr>
            <a:spLocks noGrp="1"/>
          </p:cNvSpPr>
          <p:nvPr>
            <p:ph idx="1"/>
          </p:nvPr>
        </p:nvSpPr>
        <p:spPr>
          <a:xfrm>
            <a:off x="609600" y="1775193"/>
            <a:ext cx="10972800" cy="3787408"/>
          </a:xfrm>
        </p:spPr>
        <p:txBody>
          <a:bodyPr>
            <a:normAutofit fontScale="92500" lnSpcReduction="20000"/>
          </a:bodyPr>
          <a:lstStyle/>
          <a:p>
            <a:r>
              <a:rPr lang="en-US" dirty="0"/>
              <a:t>For some devices, it can be useful to see if the "file" that represents the device is ready to be read from</a:t>
            </a:r>
          </a:p>
          <a:p>
            <a:r>
              <a:rPr lang="en-US" dirty="0"/>
              <a:t>If not, the program can do other things and come back</a:t>
            </a:r>
          </a:p>
          <a:p>
            <a:r>
              <a:rPr lang="en-US" dirty="0"/>
              <a:t>The </a:t>
            </a:r>
            <a:r>
              <a:rPr lang="en-US" b="1" dirty="0">
                <a:latin typeface="Courier New" panose="02070309020205020404" pitchFamily="49" charset="0"/>
                <a:cs typeface="Courier New" panose="02070309020205020404" pitchFamily="49" charset="0"/>
              </a:rPr>
              <a:t>poll() </a:t>
            </a:r>
            <a:r>
              <a:rPr lang="en-US" dirty="0"/>
              <a:t>function lets us check to see if a file is ready, instead of blocking</a:t>
            </a:r>
          </a:p>
          <a:p>
            <a:pPr lvl="1"/>
            <a:r>
              <a:rPr lang="en-US" dirty="0"/>
              <a:t>First parameter is an array of </a:t>
            </a:r>
            <a:r>
              <a:rPr lang="en-US" b="1" dirty="0" err="1">
                <a:latin typeface="Courier New" panose="02070309020205020404" pitchFamily="49" charset="0"/>
                <a:cs typeface="Courier New" panose="02070309020205020404" pitchFamily="49" charset="0"/>
              </a:rPr>
              <a:t>pollfd</a:t>
            </a:r>
            <a:r>
              <a:rPr lang="en-US" dirty="0"/>
              <a:t> structs containing the file descriptor and the kind of access you want</a:t>
            </a:r>
          </a:p>
          <a:p>
            <a:pPr lvl="1"/>
            <a:r>
              <a:rPr lang="en-US" dirty="0"/>
              <a:t>Second parameter is the length of the array</a:t>
            </a:r>
          </a:p>
          <a:p>
            <a:pPr lvl="1"/>
            <a:r>
              <a:rPr lang="en-US" dirty="0"/>
              <a:t>Third parameter is how long to wait for information, in milliseconds</a:t>
            </a:r>
          </a:p>
        </p:txBody>
      </p:sp>
      <p:sp>
        <p:nvSpPr>
          <p:cNvPr id="4" name="Content Placeholder 4">
            <a:extLst>
              <a:ext uri="{FF2B5EF4-FFF2-40B4-BE49-F238E27FC236}">
                <a16:creationId xmlns:a16="http://schemas.microsoft.com/office/drawing/2014/main" id="{B87470CD-12A9-476D-A4F0-4EC6BEB86AE7}"/>
              </a:ext>
            </a:extLst>
          </p:cNvPr>
          <p:cNvSpPr txBox="1">
            <a:spLocks/>
          </p:cNvSpPr>
          <p:nvPr/>
        </p:nvSpPr>
        <p:spPr>
          <a:xfrm>
            <a:off x="609600" y="5486400"/>
            <a:ext cx="10972800" cy="685800"/>
          </a:xfrm>
          <a:prstGeom prst="rect">
            <a:avLst/>
          </a:prstGeom>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dk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dk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dk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dk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dk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dk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dk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dk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dk1"/>
                </a:solidFill>
                <a:latin typeface="+mn-lt"/>
                <a:ea typeface="+mn-ea"/>
                <a:cs typeface="+mn-cs"/>
              </a:defRPr>
            </a:lvl9pPr>
            <a:extLst/>
          </a:lstStyle>
          <a:p>
            <a:pPr marL="118872" indent="0">
              <a:buNone/>
            </a:pPr>
            <a:r>
              <a:rPr lang="en-US" sz="2400" b="1" dirty="0">
                <a:solidFill>
                  <a:srgbClr val="0070C0"/>
                </a:solidFill>
                <a:latin typeface="Courier New" pitchFamily="49" charset="0"/>
                <a:cs typeface="Courier New" pitchFamily="49" charset="0"/>
              </a:rPr>
              <a:t>int</a:t>
            </a:r>
            <a:r>
              <a:rPr lang="en-US" sz="2400" b="1" dirty="0">
                <a:solidFill>
                  <a:schemeClr val="tx1"/>
                </a:solidFill>
                <a:latin typeface="Courier New" pitchFamily="49" charset="0"/>
                <a:cs typeface="Courier New" pitchFamily="49" charset="0"/>
              </a:rPr>
              <a:t> successes = poll (array, length, 100);</a:t>
            </a:r>
          </a:p>
        </p:txBody>
      </p:sp>
    </p:spTree>
    <p:extLst>
      <p:ext uri="{BB962C8B-B14F-4D97-AF65-F5344CB8AC3E}">
        <p14:creationId xmlns:p14="http://schemas.microsoft.com/office/powerpoint/2010/main" val="871921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9FE53-5ABB-4D91-B749-A6B5AF320CB2}"/>
              </a:ext>
            </a:extLst>
          </p:cNvPr>
          <p:cNvSpPr>
            <a:spLocks noGrp="1"/>
          </p:cNvSpPr>
          <p:nvPr>
            <p:ph type="title"/>
          </p:nvPr>
        </p:nvSpPr>
        <p:spPr/>
        <p:txBody>
          <a:bodyPr/>
          <a:lstStyle/>
          <a:p>
            <a:r>
              <a:rPr lang="en-US" dirty="0"/>
              <a:t>Polling example</a:t>
            </a:r>
          </a:p>
        </p:txBody>
      </p:sp>
      <p:sp>
        <p:nvSpPr>
          <p:cNvPr id="3" name="Content Placeholder 2">
            <a:extLst>
              <a:ext uri="{FF2B5EF4-FFF2-40B4-BE49-F238E27FC236}">
                <a16:creationId xmlns:a16="http://schemas.microsoft.com/office/drawing/2014/main" id="{9FED52C4-DE65-4C96-98A8-2DA994DF35D7}"/>
              </a:ext>
            </a:extLst>
          </p:cNvPr>
          <p:cNvSpPr>
            <a:spLocks noGrp="1"/>
          </p:cNvSpPr>
          <p:nvPr>
            <p:ph idx="1"/>
          </p:nvPr>
        </p:nvSpPr>
        <p:spPr/>
        <p:txBody>
          <a:bodyPr/>
          <a:lstStyle/>
          <a:p>
            <a:r>
              <a:rPr lang="en-US" dirty="0"/>
              <a:t>The following example shows what code is like to check to see if a file is ready to be read (using the </a:t>
            </a:r>
            <a:r>
              <a:rPr lang="en-US" b="1" dirty="0">
                <a:latin typeface="Courier New" panose="02070309020205020404" pitchFamily="49" charset="0"/>
                <a:cs typeface="Courier New" panose="02070309020205020404" pitchFamily="49" charset="0"/>
              </a:rPr>
              <a:t>POLLIN</a:t>
            </a:r>
            <a:r>
              <a:rPr lang="en-US" dirty="0"/>
              <a:t> constant)</a:t>
            </a:r>
          </a:p>
        </p:txBody>
      </p:sp>
      <p:sp>
        <p:nvSpPr>
          <p:cNvPr id="4" name="Content Placeholder 4">
            <a:extLst>
              <a:ext uri="{FF2B5EF4-FFF2-40B4-BE49-F238E27FC236}">
                <a16:creationId xmlns:a16="http://schemas.microsoft.com/office/drawing/2014/main" id="{52C4C6E8-5E5B-4BF6-9669-015BFF5DC077}"/>
              </a:ext>
            </a:extLst>
          </p:cNvPr>
          <p:cNvSpPr txBox="1">
            <a:spLocks/>
          </p:cNvSpPr>
          <p:nvPr/>
        </p:nvSpPr>
        <p:spPr>
          <a:xfrm>
            <a:off x="609600" y="2971800"/>
            <a:ext cx="10972800" cy="3581400"/>
          </a:xfrm>
          <a:prstGeom prst="rect">
            <a:avLst/>
          </a:prstGeom>
        </p:spPr>
        <p:style>
          <a:lnRef idx="1">
            <a:schemeClr val="dk1"/>
          </a:lnRef>
          <a:fillRef idx="2">
            <a:schemeClr val="dk1"/>
          </a:fillRef>
          <a:effectRef idx="1">
            <a:schemeClr val="dk1"/>
          </a:effectRef>
          <a:fontRef idx="minor">
            <a:schemeClr val="dk1"/>
          </a:fontRef>
        </p:style>
        <p:txBody>
          <a:bodyPr vert="horz" lIns="54864" tIns="91440" rtlCol="0" anchor="ctr">
            <a:normAutofit fontScale="92500" lnSpcReduction="20000"/>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dk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dk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dk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dk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dk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dk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dk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dk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dk1"/>
                </a:solidFill>
                <a:latin typeface="+mn-lt"/>
                <a:ea typeface="+mn-ea"/>
                <a:cs typeface="+mn-cs"/>
              </a:defRPr>
            </a:lvl9pPr>
            <a:extLst/>
          </a:lstStyle>
          <a:p>
            <a:pPr marL="118872" indent="0">
              <a:buNone/>
            </a:pPr>
            <a:r>
              <a:rPr lang="en-US" sz="2400" b="1" dirty="0">
                <a:solidFill>
                  <a:srgbClr val="00B050"/>
                </a:solidFill>
                <a:latin typeface="Courier New" pitchFamily="49" charset="0"/>
                <a:cs typeface="Courier New" pitchFamily="49" charset="0"/>
              </a:rPr>
              <a:t>// Set up a single </a:t>
            </a:r>
            <a:r>
              <a:rPr lang="en-US" sz="2400" b="1" dirty="0" err="1">
                <a:solidFill>
                  <a:srgbClr val="00B050"/>
                </a:solidFill>
                <a:latin typeface="Courier New" pitchFamily="49" charset="0"/>
                <a:cs typeface="Courier New" pitchFamily="49" charset="0"/>
              </a:rPr>
              <a:t>pollfd</a:t>
            </a:r>
            <a:r>
              <a:rPr lang="en-US" sz="2400" b="1" dirty="0">
                <a:solidFill>
                  <a:srgbClr val="00B050"/>
                </a:solidFill>
                <a:latin typeface="Courier New" pitchFamily="49" charset="0"/>
                <a:cs typeface="Courier New" pitchFamily="49" charset="0"/>
              </a:rPr>
              <a:t> for the file descriptor </a:t>
            </a:r>
            <a:r>
              <a:rPr lang="en-US" sz="2400" b="1" dirty="0" err="1">
                <a:solidFill>
                  <a:srgbClr val="00B050"/>
                </a:solidFill>
                <a:latin typeface="Courier New" pitchFamily="49" charset="0"/>
                <a:cs typeface="Courier New" pitchFamily="49" charset="0"/>
              </a:rPr>
              <a:t>fd</a:t>
            </a:r>
            <a:endParaRPr lang="en-US" sz="2400" b="1" dirty="0">
              <a:solidFill>
                <a:srgbClr val="00B050"/>
              </a:solidFill>
              <a:latin typeface="Courier New" pitchFamily="49" charset="0"/>
              <a:cs typeface="Courier New" pitchFamily="49" charset="0"/>
            </a:endParaRPr>
          </a:p>
          <a:p>
            <a:pPr marL="118872" indent="0">
              <a:buNone/>
            </a:pPr>
            <a:r>
              <a:rPr lang="en-US" sz="2400" b="1" dirty="0">
                <a:solidFill>
                  <a:schemeClr val="tx1"/>
                </a:solidFill>
                <a:latin typeface="Courier New" pitchFamily="49" charset="0"/>
                <a:cs typeface="Courier New" pitchFamily="49" charset="0"/>
              </a:rPr>
              <a:t>struct </a:t>
            </a:r>
            <a:r>
              <a:rPr lang="en-US" sz="2400" b="1" dirty="0" err="1">
                <a:solidFill>
                  <a:schemeClr val="tx1"/>
                </a:solidFill>
                <a:latin typeface="Courier New" pitchFamily="49" charset="0"/>
                <a:cs typeface="Courier New" pitchFamily="49" charset="0"/>
              </a:rPr>
              <a:t>pollfd</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fds</a:t>
            </a:r>
            <a:r>
              <a:rPr lang="en-US" sz="2400" b="1" dirty="0">
                <a:solidFill>
                  <a:schemeClr val="tx1"/>
                </a:solidFill>
                <a:latin typeface="Courier New" pitchFamily="49" charset="0"/>
                <a:cs typeface="Courier New" pitchFamily="49" charset="0"/>
              </a:rPr>
              <a:t>[1];</a:t>
            </a:r>
          </a:p>
          <a:p>
            <a:pPr marL="118872" indent="0">
              <a:buNone/>
            </a:pPr>
            <a:r>
              <a:rPr lang="en-US" sz="2400" b="1" dirty="0" err="1">
                <a:solidFill>
                  <a:schemeClr val="tx1"/>
                </a:solidFill>
                <a:latin typeface="Courier New" pitchFamily="49" charset="0"/>
                <a:cs typeface="Courier New" pitchFamily="49" charset="0"/>
              </a:rPr>
              <a:t>fds</a:t>
            </a:r>
            <a:r>
              <a:rPr lang="en-US" sz="2400" b="1" dirty="0">
                <a:solidFill>
                  <a:schemeClr val="tx1"/>
                </a:solidFill>
                <a:latin typeface="Courier New" pitchFamily="49" charset="0"/>
                <a:cs typeface="Courier New" pitchFamily="49" charset="0"/>
              </a:rPr>
              <a:t>[0].</a:t>
            </a:r>
            <a:r>
              <a:rPr lang="en-US" sz="2400" b="1" dirty="0" err="1">
                <a:solidFill>
                  <a:schemeClr val="tx1"/>
                </a:solidFill>
                <a:latin typeface="Courier New" pitchFamily="49" charset="0"/>
                <a:cs typeface="Courier New" pitchFamily="49" charset="0"/>
              </a:rPr>
              <a:t>fd</a:t>
            </a:r>
            <a:r>
              <a:rPr lang="en-US" sz="2400" b="1" dirty="0">
                <a:solidFill>
                  <a:schemeClr val="tx1"/>
                </a:solidFill>
                <a:latin typeface="Courier New" pitchFamily="49" charset="0"/>
                <a:cs typeface="Courier New" pitchFamily="49" charset="0"/>
              </a:rPr>
              <a:t> = </a:t>
            </a:r>
            <a:r>
              <a:rPr lang="en-US" sz="2400" b="1" dirty="0" err="1">
                <a:solidFill>
                  <a:schemeClr val="tx1"/>
                </a:solidFill>
                <a:latin typeface="Courier New" pitchFamily="49" charset="0"/>
                <a:cs typeface="Courier New" pitchFamily="49" charset="0"/>
              </a:rPr>
              <a:t>fd</a:t>
            </a:r>
            <a:r>
              <a:rPr lang="en-US" sz="2400" b="1" dirty="0">
                <a:solidFill>
                  <a:schemeClr val="tx1"/>
                </a:solidFill>
                <a:latin typeface="Courier New" pitchFamily="49" charset="0"/>
                <a:cs typeface="Courier New" pitchFamily="49" charset="0"/>
              </a:rPr>
              <a:t>;</a:t>
            </a:r>
          </a:p>
          <a:p>
            <a:pPr marL="118872" indent="0">
              <a:buNone/>
            </a:pPr>
            <a:r>
              <a:rPr lang="en-US" sz="2400" b="1" dirty="0" err="1">
                <a:solidFill>
                  <a:schemeClr val="tx1"/>
                </a:solidFill>
                <a:latin typeface="Courier New" pitchFamily="49" charset="0"/>
                <a:cs typeface="Courier New" pitchFamily="49" charset="0"/>
              </a:rPr>
              <a:t>fds</a:t>
            </a:r>
            <a:r>
              <a:rPr lang="en-US" sz="2400" b="1" dirty="0">
                <a:solidFill>
                  <a:schemeClr val="tx1"/>
                </a:solidFill>
                <a:latin typeface="Courier New" pitchFamily="49" charset="0"/>
                <a:cs typeface="Courier New" pitchFamily="49" charset="0"/>
              </a:rPr>
              <a:t>[0].events = POLLIN; </a:t>
            </a:r>
            <a:r>
              <a:rPr lang="en-US" sz="2400" b="1" dirty="0">
                <a:solidFill>
                  <a:srgbClr val="00B050"/>
                </a:solidFill>
                <a:latin typeface="Courier New" pitchFamily="49" charset="0"/>
                <a:cs typeface="Courier New" pitchFamily="49" charset="0"/>
              </a:rPr>
              <a:t>// Looking for input data</a:t>
            </a:r>
          </a:p>
          <a:p>
            <a:pPr marL="118872" indent="0">
              <a:buNone/>
            </a:pPr>
            <a:endParaRPr lang="en-US" sz="2400" b="1" dirty="0">
              <a:solidFill>
                <a:schemeClr val="tx1"/>
              </a:solidFill>
              <a:latin typeface="Courier New" pitchFamily="49" charset="0"/>
              <a:cs typeface="Courier New" pitchFamily="49" charset="0"/>
            </a:endParaRPr>
          </a:p>
          <a:p>
            <a:pPr marL="118872" indent="0">
              <a:buNone/>
            </a:pPr>
            <a:r>
              <a:rPr lang="en-US" sz="2400" b="1" dirty="0">
                <a:solidFill>
                  <a:srgbClr val="0070C0"/>
                </a:solidFill>
                <a:latin typeface="Courier New" pitchFamily="49" charset="0"/>
                <a:cs typeface="Courier New" pitchFamily="49" charset="0"/>
              </a:rPr>
              <a:t>if</a:t>
            </a:r>
            <a:r>
              <a:rPr lang="en-US" sz="2400" b="1" dirty="0">
                <a:solidFill>
                  <a:schemeClr val="tx1"/>
                </a:solidFill>
                <a:latin typeface="Courier New" pitchFamily="49" charset="0"/>
                <a:cs typeface="Courier New" pitchFamily="49" charset="0"/>
              </a:rPr>
              <a:t> (poll (</a:t>
            </a:r>
            <a:r>
              <a:rPr lang="en-US" sz="2400" b="1" dirty="0" err="1">
                <a:solidFill>
                  <a:schemeClr val="tx1"/>
                </a:solidFill>
                <a:latin typeface="Courier New" pitchFamily="49" charset="0"/>
                <a:cs typeface="Courier New" pitchFamily="49" charset="0"/>
              </a:rPr>
              <a:t>fds</a:t>
            </a:r>
            <a:r>
              <a:rPr lang="en-US" sz="2400" b="1" dirty="0">
                <a:solidFill>
                  <a:schemeClr val="tx1"/>
                </a:solidFill>
                <a:latin typeface="Courier New" pitchFamily="49" charset="0"/>
                <a:cs typeface="Courier New" pitchFamily="49" charset="0"/>
              </a:rPr>
              <a:t>, 1, 100) == 0) </a:t>
            </a:r>
            <a:r>
              <a:rPr lang="en-US" sz="2400" b="1" dirty="0">
                <a:solidFill>
                  <a:srgbClr val="00B050"/>
                </a:solidFill>
                <a:latin typeface="Courier New" pitchFamily="49" charset="0"/>
                <a:cs typeface="Courier New" pitchFamily="49" charset="0"/>
              </a:rPr>
              <a:t>// Wait for 100 </a:t>
            </a:r>
            <a:r>
              <a:rPr lang="en-US" sz="2400" b="1" dirty="0" err="1">
                <a:solidFill>
                  <a:srgbClr val="00B050"/>
                </a:solidFill>
                <a:latin typeface="Courier New" pitchFamily="49" charset="0"/>
                <a:cs typeface="Courier New" pitchFamily="49" charset="0"/>
              </a:rPr>
              <a:t>ms</a:t>
            </a:r>
            <a:endParaRPr lang="en-US" sz="2400" b="1" dirty="0">
              <a:solidFill>
                <a:srgbClr val="00B050"/>
              </a:solidFill>
              <a:latin typeface="Courier New" pitchFamily="49" charset="0"/>
              <a:cs typeface="Courier New" pitchFamily="49" charset="0"/>
            </a:endParaRPr>
          </a:p>
          <a:p>
            <a:pPr marL="118872" indent="0">
              <a:buNone/>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printf</a:t>
            </a:r>
            <a:r>
              <a:rPr lang="en-US" sz="2400" b="1" dirty="0">
                <a:solidFill>
                  <a:schemeClr val="tx1"/>
                </a:solidFill>
                <a:latin typeface="Courier New" pitchFamily="49" charset="0"/>
                <a:cs typeface="Courier New" pitchFamily="49" charset="0"/>
              </a:rPr>
              <a:t> (</a:t>
            </a:r>
            <a:r>
              <a:rPr lang="en-US" sz="2400" b="1" dirty="0">
                <a:solidFill>
                  <a:srgbClr val="C00000"/>
                </a:solidFill>
                <a:latin typeface="Courier New" pitchFamily="49" charset="0"/>
                <a:cs typeface="Courier New" pitchFamily="49" charset="0"/>
              </a:rPr>
              <a:t>"Poll failed: %d\n"</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fds</a:t>
            </a:r>
            <a:r>
              <a:rPr lang="en-US" sz="2400" b="1" dirty="0">
                <a:solidFill>
                  <a:schemeClr val="tx1"/>
                </a:solidFill>
                <a:latin typeface="Courier New" pitchFamily="49" charset="0"/>
                <a:cs typeface="Courier New" pitchFamily="49" charset="0"/>
              </a:rPr>
              <a:t>[0].</a:t>
            </a:r>
            <a:r>
              <a:rPr lang="en-US" sz="2400" b="1" dirty="0" err="1">
                <a:solidFill>
                  <a:schemeClr val="tx1"/>
                </a:solidFill>
                <a:latin typeface="Courier New" pitchFamily="49" charset="0"/>
                <a:cs typeface="Courier New" pitchFamily="49" charset="0"/>
              </a:rPr>
              <a:t>revents</a:t>
            </a:r>
            <a:r>
              <a:rPr lang="en-US" sz="2400" b="1" dirty="0">
                <a:solidFill>
                  <a:schemeClr val="tx1"/>
                </a:solidFill>
                <a:latin typeface="Courier New" pitchFamily="49" charset="0"/>
                <a:cs typeface="Courier New" pitchFamily="49" charset="0"/>
              </a:rPr>
              <a:t>);</a:t>
            </a:r>
          </a:p>
          <a:p>
            <a:pPr marL="118872" indent="0">
              <a:buNone/>
            </a:pPr>
            <a:r>
              <a:rPr lang="en-US" sz="2400" b="1" dirty="0">
                <a:solidFill>
                  <a:srgbClr val="0070C0"/>
                </a:solidFill>
                <a:latin typeface="Courier New" pitchFamily="49" charset="0"/>
                <a:cs typeface="Courier New" pitchFamily="49" charset="0"/>
              </a:rPr>
              <a:t>else</a:t>
            </a:r>
          </a:p>
          <a:p>
            <a:pPr marL="118872" indent="0">
              <a:buNone/>
            </a:pPr>
            <a:r>
              <a:rPr lang="en-US" sz="2400" b="1" dirty="0">
                <a:solidFill>
                  <a:schemeClr val="tx1"/>
                </a:solidFill>
                <a:latin typeface="Courier New" pitchFamily="49" charset="0"/>
                <a:cs typeface="Courier New" pitchFamily="49" charset="0"/>
              </a:rPr>
              <a:t>  {</a:t>
            </a:r>
          </a:p>
          <a:p>
            <a:pPr marL="118872" indent="0">
              <a:buNone/>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printf</a:t>
            </a:r>
            <a:r>
              <a:rPr lang="en-US" sz="2400" b="1" dirty="0">
                <a:solidFill>
                  <a:schemeClr val="tx1"/>
                </a:solidFill>
                <a:latin typeface="Courier New" pitchFamily="49" charset="0"/>
                <a:cs typeface="Courier New" pitchFamily="49" charset="0"/>
              </a:rPr>
              <a:t> (</a:t>
            </a:r>
            <a:r>
              <a:rPr lang="en-US" sz="2400" b="1" dirty="0">
                <a:solidFill>
                  <a:srgbClr val="C00000"/>
                </a:solidFill>
                <a:latin typeface="Courier New" pitchFamily="49" charset="0"/>
                <a:cs typeface="Courier New" pitchFamily="49" charset="0"/>
              </a:rPr>
              <a:t>"Poll successful!\n"</a:t>
            </a:r>
            <a:r>
              <a:rPr lang="en-US" sz="2400" b="1" dirty="0">
                <a:solidFill>
                  <a:schemeClr val="tx1"/>
                </a:solidFill>
                <a:latin typeface="Courier New" pitchFamily="49" charset="0"/>
                <a:cs typeface="Courier New" pitchFamily="49" charset="0"/>
              </a:rPr>
              <a:t>);</a:t>
            </a:r>
          </a:p>
          <a:p>
            <a:pPr marL="118872" indent="0">
              <a:buNone/>
            </a:pP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Read from the file</a:t>
            </a:r>
          </a:p>
          <a:p>
            <a:pPr marL="118872" indent="0">
              <a:buNone/>
            </a:pPr>
            <a:r>
              <a:rPr lang="en-US" sz="2400" b="1" dirty="0">
                <a:solidFill>
                  <a:schemeClr val="tx1"/>
                </a:solidFill>
                <a:latin typeface="Courier New" pitchFamily="49" charset="0"/>
                <a:cs typeface="Courier New" pitchFamily="49" charset="0"/>
              </a:rPr>
              <a:t>  }</a:t>
            </a:r>
          </a:p>
        </p:txBody>
      </p:sp>
    </p:spTree>
    <p:extLst>
      <p:ext uri="{BB962C8B-B14F-4D97-AF65-F5344CB8AC3E}">
        <p14:creationId xmlns:p14="http://schemas.microsoft.com/office/powerpoint/2010/main" val="1160336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Writing to files</a:t>
            </a:r>
            <a:endParaRPr lang="en-US" dirty="0">
              <a:latin typeface="Courier New" pitchFamily="49" charset="0"/>
              <a:cs typeface="Courier New" pitchFamily="49" charset="0"/>
            </a:endParaRPr>
          </a:p>
        </p:txBody>
      </p:sp>
      <p:sp>
        <p:nvSpPr>
          <p:cNvPr id="3" name="Content Placeholder 2"/>
          <p:cNvSpPr>
            <a:spLocks noGrp="1"/>
          </p:cNvSpPr>
          <p:nvPr>
            <p:ph idx="1"/>
          </p:nvPr>
        </p:nvSpPr>
        <p:spPr>
          <a:xfrm>
            <a:off x="609600" y="1775193"/>
            <a:ext cx="10972800" cy="2492008"/>
          </a:xfrm>
        </p:spPr>
        <p:txBody>
          <a:bodyPr>
            <a:normAutofit fontScale="92500" lnSpcReduction="20000"/>
          </a:bodyPr>
          <a:lstStyle/>
          <a:p>
            <a:r>
              <a:rPr lang="en-US" dirty="0"/>
              <a:t>Writing to a file is almost the same as reading</a:t>
            </a:r>
          </a:p>
          <a:p>
            <a:r>
              <a:rPr lang="en-US" dirty="0"/>
              <a:t>Arguments to the </a:t>
            </a:r>
            <a:r>
              <a:rPr lang="en-US" b="1" dirty="0">
                <a:latin typeface="Courier New" pitchFamily="49" charset="0"/>
                <a:cs typeface="Courier New" pitchFamily="49" charset="0"/>
              </a:rPr>
              <a:t>write()</a:t>
            </a:r>
            <a:r>
              <a:rPr lang="en-US" dirty="0"/>
              <a:t> function are</a:t>
            </a:r>
          </a:p>
          <a:p>
            <a:pPr lvl="1"/>
            <a:r>
              <a:rPr lang="en-US" dirty="0"/>
              <a:t>The file descriptor</a:t>
            </a:r>
          </a:p>
          <a:p>
            <a:pPr lvl="1"/>
            <a:r>
              <a:rPr lang="en-US" dirty="0"/>
              <a:t>A pointer to the memory to write from</a:t>
            </a:r>
          </a:p>
          <a:p>
            <a:pPr lvl="1"/>
            <a:r>
              <a:rPr lang="en-US" dirty="0"/>
              <a:t>The number of bytes to write</a:t>
            </a:r>
          </a:p>
          <a:p>
            <a:r>
              <a:rPr lang="en-US" dirty="0"/>
              <a:t>Its return value is the number of bytes successfully written</a:t>
            </a:r>
          </a:p>
          <a:p>
            <a:endParaRPr lang="en-US" dirty="0"/>
          </a:p>
        </p:txBody>
      </p:sp>
      <p:sp>
        <p:nvSpPr>
          <p:cNvPr id="4" name="Content Placeholder 4"/>
          <p:cNvSpPr txBox="1">
            <a:spLocks/>
          </p:cNvSpPr>
          <p:nvPr/>
        </p:nvSpPr>
        <p:spPr>
          <a:xfrm>
            <a:off x="609600" y="4343400"/>
            <a:ext cx="10972800" cy="1828800"/>
          </a:xfrm>
          <a:prstGeom prst="rect">
            <a:avLst/>
          </a:prstGeom>
        </p:spPr>
        <p:style>
          <a:lnRef idx="1">
            <a:schemeClr val="dk1"/>
          </a:lnRef>
          <a:fillRef idx="2">
            <a:schemeClr val="dk1"/>
          </a:fillRef>
          <a:effectRef idx="1">
            <a:schemeClr val="dk1"/>
          </a:effectRef>
          <a:fontRef idx="minor">
            <a:schemeClr val="dk1"/>
          </a:fontRef>
        </p:style>
        <p:txBody>
          <a:bodyPr vert="horz" lIns="54864" tIns="91440" rtlCol="0" anchor="ctr">
            <a:normAutofit fontScale="92500"/>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dk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dk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dk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dk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dk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dk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dk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dk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dk1"/>
                </a:solidFill>
                <a:latin typeface="+mn-lt"/>
                <a:ea typeface="+mn-ea"/>
                <a:cs typeface="+mn-cs"/>
              </a:defRPr>
            </a:lvl9pPr>
            <a:extLst/>
          </a:lstStyle>
          <a:p>
            <a:pPr marL="118872" indent="0">
              <a:buNone/>
            </a:pPr>
            <a:r>
              <a:rPr lang="en-US" sz="2200" b="1" dirty="0">
                <a:solidFill>
                  <a:srgbClr val="0070C0"/>
                </a:solidFill>
                <a:latin typeface="Courier New" pitchFamily="49" charset="0"/>
                <a:cs typeface="Courier New" pitchFamily="49" charset="0"/>
              </a:rPr>
              <a:t>int</a:t>
            </a:r>
            <a:r>
              <a:rPr lang="en-US" sz="2200" b="1" dirty="0">
                <a:solidFill>
                  <a:schemeClr val="tx1"/>
                </a:solidFill>
                <a:latin typeface="Courier New" pitchFamily="49" charset="0"/>
                <a:cs typeface="Courier New" pitchFamily="49" charset="0"/>
              </a:rPr>
              <a:t> </a:t>
            </a:r>
            <a:r>
              <a:rPr lang="en-US" sz="2200" b="1" dirty="0" err="1">
                <a:solidFill>
                  <a:schemeClr val="tx1"/>
                </a:solidFill>
                <a:latin typeface="Courier New" pitchFamily="49" charset="0"/>
                <a:cs typeface="Courier New" pitchFamily="49" charset="0"/>
              </a:rPr>
              <a:t>fd</a:t>
            </a:r>
            <a:r>
              <a:rPr lang="en-US" sz="2200" b="1" dirty="0">
                <a:solidFill>
                  <a:schemeClr val="tx1"/>
                </a:solidFill>
                <a:latin typeface="Courier New" pitchFamily="49" charset="0"/>
                <a:cs typeface="Courier New" pitchFamily="49" charset="0"/>
              </a:rPr>
              <a:t> = open (</a:t>
            </a:r>
            <a:r>
              <a:rPr lang="en-US" sz="2200" b="1" dirty="0">
                <a:solidFill>
                  <a:srgbClr val="C00000"/>
                </a:solidFill>
                <a:latin typeface="Courier New" pitchFamily="49" charset="0"/>
                <a:cs typeface="Courier New" pitchFamily="49" charset="0"/>
              </a:rPr>
              <a:t>"output.dat"</a:t>
            </a:r>
            <a:r>
              <a:rPr lang="en-US" sz="2200" b="1" dirty="0">
                <a:solidFill>
                  <a:schemeClr val="tx1"/>
                </a:solidFill>
                <a:latin typeface="Courier New" pitchFamily="49" charset="0"/>
                <a:cs typeface="Courier New" pitchFamily="49" charset="0"/>
              </a:rPr>
              <a:t>, O_WRONLY | O_CREAT | O_TRUNC, 0644);</a:t>
            </a:r>
          </a:p>
          <a:p>
            <a:pPr marL="118872" indent="0">
              <a:buNone/>
            </a:pPr>
            <a:r>
              <a:rPr lang="en-US" sz="2200" b="1" dirty="0" err="1">
                <a:solidFill>
                  <a:srgbClr val="0070C0"/>
                </a:solidFill>
                <a:latin typeface="Courier New" pitchFamily="49" charset="0"/>
                <a:cs typeface="Courier New" pitchFamily="49" charset="0"/>
              </a:rPr>
              <a:t>int</a:t>
            </a:r>
            <a:r>
              <a:rPr lang="en-US" sz="2200" b="1" dirty="0">
                <a:solidFill>
                  <a:schemeClr val="tx1"/>
                </a:solidFill>
                <a:latin typeface="Courier New" pitchFamily="49" charset="0"/>
                <a:cs typeface="Courier New" pitchFamily="49" charset="0"/>
              </a:rPr>
              <a:t> buffer[100];</a:t>
            </a:r>
          </a:p>
          <a:p>
            <a:pPr marL="118872" indent="0">
              <a:buNone/>
            </a:pPr>
            <a:r>
              <a:rPr lang="en-US" sz="2200" b="1" dirty="0">
                <a:solidFill>
                  <a:srgbClr val="0070C0"/>
                </a:solidFill>
                <a:latin typeface="Courier New" pitchFamily="49" charset="0"/>
                <a:cs typeface="Courier New" pitchFamily="49" charset="0"/>
              </a:rPr>
              <a:t>for </a:t>
            </a:r>
            <a:r>
              <a:rPr lang="en-US" sz="2200" b="1" dirty="0">
                <a:solidFill>
                  <a:schemeClr val="tx1"/>
                </a:solidFill>
                <a:latin typeface="Courier New" pitchFamily="49" charset="0"/>
                <a:cs typeface="Courier New" pitchFamily="49" charset="0"/>
              </a:rPr>
              <a:t>(</a:t>
            </a:r>
            <a:r>
              <a:rPr lang="en-US" sz="2200" b="1" dirty="0">
                <a:solidFill>
                  <a:srgbClr val="0070C0"/>
                </a:solidFill>
                <a:latin typeface="Courier New" pitchFamily="49" charset="0"/>
                <a:cs typeface="Courier New" pitchFamily="49" charset="0"/>
              </a:rPr>
              <a:t>int</a:t>
            </a:r>
            <a:r>
              <a:rPr lang="en-US" sz="2200" b="1" dirty="0">
                <a:solidFill>
                  <a:schemeClr val="tx1"/>
                </a:solidFill>
                <a:latin typeface="Courier New" pitchFamily="49" charset="0"/>
                <a:cs typeface="Courier New" pitchFamily="49" charset="0"/>
              </a:rPr>
              <a:t> </a:t>
            </a:r>
            <a:r>
              <a:rPr lang="en-US" sz="2200" b="1" dirty="0" err="1">
                <a:solidFill>
                  <a:schemeClr val="tx1"/>
                </a:solidFill>
                <a:latin typeface="Courier New" pitchFamily="49" charset="0"/>
                <a:cs typeface="Courier New" pitchFamily="49" charset="0"/>
              </a:rPr>
              <a:t>i</a:t>
            </a:r>
            <a:r>
              <a:rPr lang="en-US" sz="2200" b="1" dirty="0">
                <a:solidFill>
                  <a:schemeClr val="tx1"/>
                </a:solidFill>
                <a:latin typeface="Courier New" pitchFamily="49" charset="0"/>
                <a:cs typeface="Courier New" pitchFamily="49" charset="0"/>
              </a:rPr>
              <a:t> = 0; </a:t>
            </a:r>
            <a:r>
              <a:rPr lang="en-US" sz="2200" b="1" dirty="0" err="1">
                <a:solidFill>
                  <a:schemeClr val="tx1"/>
                </a:solidFill>
                <a:latin typeface="Courier New" pitchFamily="49" charset="0"/>
                <a:cs typeface="Courier New" pitchFamily="49" charset="0"/>
              </a:rPr>
              <a:t>i</a:t>
            </a:r>
            <a:r>
              <a:rPr lang="en-US" sz="2200" b="1" dirty="0">
                <a:solidFill>
                  <a:schemeClr val="tx1"/>
                </a:solidFill>
                <a:latin typeface="Courier New" pitchFamily="49" charset="0"/>
                <a:cs typeface="Courier New" pitchFamily="49" charset="0"/>
              </a:rPr>
              <a:t> &lt; 100; ++</a:t>
            </a:r>
            <a:r>
              <a:rPr lang="en-US" sz="2200" b="1" dirty="0" err="1">
                <a:solidFill>
                  <a:schemeClr val="tx1"/>
                </a:solidFill>
                <a:latin typeface="Courier New" pitchFamily="49" charset="0"/>
                <a:cs typeface="Courier New" pitchFamily="49" charset="0"/>
              </a:rPr>
              <a:t>i</a:t>
            </a:r>
            <a:r>
              <a:rPr lang="en-US" sz="2200" b="1" dirty="0">
                <a:solidFill>
                  <a:schemeClr val="tx1"/>
                </a:solidFill>
                <a:latin typeface="Courier New" pitchFamily="49" charset="0"/>
                <a:cs typeface="Courier New" pitchFamily="49" charset="0"/>
              </a:rPr>
              <a:t>)</a:t>
            </a:r>
          </a:p>
          <a:p>
            <a:pPr marL="118872" indent="0">
              <a:buNone/>
            </a:pPr>
            <a:r>
              <a:rPr lang="en-US" sz="2200" b="1" dirty="0">
                <a:solidFill>
                  <a:schemeClr val="tx1"/>
                </a:solidFill>
                <a:latin typeface="Courier New" pitchFamily="49" charset="0"/>
                <a:cs typeface="Courier New" pitchFamily="49" charset="0"/>
              </a:rPr>
              <a:t>	buffer[</a:t>
            </a:r>
            <a:r>
              <a:rPr lang="en-US" sz="2200" b="1" dirty="0" err="1">
                <a:solidFill>
                  <a:schemeClr val="tx1"/>
                </a:solidFill>
                <a:latin typeface="Courier New" pitchFamily="49" charset="0"/>
                <a:cs typeface="Courier New" pitchFamily="49" charset="0"/>
              </a:rPr>
              <a:t>i</a:t>
            </a:r>
            <a:r>
              <a:rPr lang="en-US" sz="2200" b="1" dirty="0">
                <a:solidFill>
                  <a:schemeClr val="tx1"/>
                </a:solidFill>
                <a:latin typeface="Courier New" pitchFamily="49" charset="0"/>
                <a:cs typeface="Courier New" pitchFamily="49" charset="0"/>
              </a:rPr>
              <a:t>] = </a:t>
            </a:r>
            <a:r>
              <a:rPr lang="en-US" sz="2200" b="1" dirty="0" err="1">
                <a:solidFill>
                  <a:schemeClr val="tx1"/>
                </a:solidFill>
                <a:latin typeface="Courier New" pitchFamily="49" charset="0"/>
                <a:cs typeface="Courier New" pitchFamily="49" charset="0"/>
              </a:rPr>
              <a:t>i</a:t>
            </a:r>
            <a:r>
              <a:rPr lang="en-US" sz="2200" b="1" dirty="0">
                <a:solidFill>
                  <a:schemeClr val="tx1"/>
                </a:solidFill>
                <a:latin typeface="Courier New" pitchFamily="49" charset="0"/>
                <a:cs typeface="Courier New" pitchFamily="49" charset="0"/>
              </a:rPr>
              <a:t> + 1;</a:t>
            </a:r>
          </a:p>
          <a:p>
            <a:pPr marL="118872" indent="0">
              <a:buNone/>
            </a:pPr>
            <a:r>
              <a:rPr lang="en-US" sz="2200" b="1" dirty="0">
                <a:solidFill>
                  <a:schemeClr val="tx1"/>
                </a:solidFill>
                <a:latin typeface="Courier New" pitchFamily="49" charset="0"/>
                <a:cs typeface="Courier New" pitchFamily="49" charset="0"/>
              </a:rPr>
              <a:t>write (</a:t>
            </a:r>
            <a:r>
              <a:rPr lang="en-US" sz="2200" b="1" dirty="0" err="1">
                <a:solidFill>
                  <a:schemeClr val="tx1"/>
                </a:solidFill>
                <a:latin typeface="Courier New" pitchFamily="49" charset="0"/>
                <a:cs typeface="Courier New" pitchFamily="49" charset="0"/>
              </a:rPr>
              <a:t>fd</a:t>
            </a:r>
            <a:r>
              <a:rPr lang="en-US" sz="2200" b="1" dirty="0">
                <a:solidFill>
                  <a:schemeClr val="tx1"/>
                </a:solidFill>
                <a:latin typeface="Courier New" pitchFamily="49" charset="0"/>
                <a:cs typeface="Courier New" pitchFamily="49" charset="0"/>
              </a:rPr>
              <a:t>, buffer, </a:t>
            </a:r>
            <a:r>
              <a:rPr lang="en-US" sz="2200" b="1" dirty="0" err="1">
                <a:solidFill>
                  <a:srgbClr val="0070C0"/>
                </a:solidFill>
                <a:latin typeface="Courier New" pitchFamily="49" charset="0"/>
                <a:cs typeface="Courier New" pitchFamily="49" charset="0"/>
              </a:rPr>
              <a:t>sizeof</a:t>
            </a:r>
            <a:r>
              <a:rPr lang="en-US" sz="2200" b="1" dirty="0">
                <a:solidFill>
                  <a:schemeClr val="tx1"/>
                </a:solidFill>
                <a:latin typeface="Courier New" pitchFamily="49" charset="0"/>
                <a:cs typeface="Courier New" pitchFamily="49" charset="0"/>
              </a:rPr>
              <a:t>(</a:t>
            </a:r>
            <a:r>
              <a:rPr lang="en-US" sz="2200" b="1" dirty="0">
                <a:solidFill>
                  <a:srgbClr val="0070C0"/>
                </a:solidFill>
                <a:latin typeface="Courier New" pitchFamily="49" charset="0"/>
                <a:cs typeface="Courier New" pitchFamily="49" charset="0"/>
              </a:rPr>
              <a:t>int</a:t>
            </a:r>
            <a:r>
              <a:rPr lang="en-US" sz="2200" b="1" dirty="0">
                <a:solidFill>
                  <a:schemeClr val="tx1"/>
                </a:solidFill>
                <a:latin typeface="Courier New" pitchFamily="49" charset="0"/>
                <a:cs typeface="Courier New" pitchFamily="49" charset="0"/>
              </a:rPr>
              <a:t>)*100);</a:t>
            </a:r>
          </a:p>
        </p:txBody>
      </p:sp>
    </p:spTree>
    <p:extLst>
      <p:ext uri="{BB962C8B-B14F-4D97-AF65-F5344CB8AC3E}">
        <p14:creationId xmlns:p14="http://schemas.microsoft.com/office/powerpoint/2010/main" val="1719469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Seeking to locations</a:t>
            </a:r>
          </a:p>
        </p:txBody>
      </p:sp>
      <p:sp>
        <p:nvSpPr>
          <p:cNvPr id="3" name="Content Placeholder 2"/>
          <p:cNvSpPr>
            <a:spLocks noGrp="1"/>
          </p:cNvSpPr>
          <p:nvPr>
            <p:ph idx="1"/>
          </p:nvPr>
        </p:nvSpPr>
        <p:spPr>
          <a:xfrm>
            <a:off x="609600" y="1775192"/>
            <a:ext cx="10972800" cy="3330207"/>
          </a:xfrm>
        </p:spPr>
        <p:txBody>
          <a:bodyPr>
            <a:normAutofit fontScale="77500" lnSpcReduction="20000"/>
          </a:bodyPr>
          <a:lstStyle/>
          <a:p>
            <a:r>
              <a:rPr lang="en-US" dirty="0"/>
              <a:t>It's possible to move the current location within the file using the </a:t>
            </a:r>
            <a:r>
              <a:rPr lang="en-US" b="1" dirty="0" err="1">
                <a:latin typeface="Courier New" pitchFamily="49" charset="0"/>
                <a:cs typeface="Courier New" pitchFamily="49" charset="0"/>
              </a:rPr>
              <a:t>lseek</a:t>
            </a:r>
            <a:r>
              <a:rPr lang="en-US" b="1" dirty="0">
                <a:latin typeface="Courier New" pitchFamily="49" charset="0"/>
                <a:cs typeface="Courier New" pitchFamily="49" charset="0"/>
              </a:rPr>
              <a:t>()</a:t>
            </a:r>
            <a:r>
              <a:rPr lang="en-US" dirty="0"/>
              <a:t> function</a:t>
            </a:r>
          </a:p>
          <a:p>
            <a:r>
              <a:rPr lang="en-US" dirty="0"/>
              <a:t>Its arguments are</a:t>
            </a:r>
          </a:p>
          <a:p>
            <a:pPr lvl="1"/>
            <a:r>
              <a:rPr lang="en-US" dirty="0"/>
              <a:t>The file descriptor</a:t>
            </a:r>
          </a:p>
          <a:p>
            <a:pPr lvl="1"/>
            <a:r>
              <a:rPr lang="en-US" dirty="0"/>
              <a:t>The offset (positive or negative)</a:t>
            </a:r>
          </a:p>
          <a:p>
            <a:pPr lvl="1"/>
            <a:r>
              <a:rPr lang="en-US" dirty="0"/>
              <a:t>Location to seek from:</a:t>
            </a:r>
          </a:p>
          <a:p>
            <a:pPr lvl="2"/>
            <a:r>
              <a:rPr lang="en-US" b="1" dirty="0">
                <a:latin typeface="Courier New" pitchFamily="49" charset="0"/>
                <a:cs typeface="Courier New" pitchFamily="49" charset="0"/>
              </a:rPr>
              <a:t>SEEK_SET</a:t>
            </a:r>
            <a:r>
              <a:rPr lang="en-US" dirty="0"/>
              <a:t> (beginning of file)</a:t>
            </a:r>
          </a:p>
          <a:p>
            <a:pPr lvl="2"/>
            <a:r>
              <a:rPr lang="en-US" b="1" dirty="0">
                <a:latin typeface="Courier New" pitchFamily="49" charset="0"/>
                <a:cs typeface="Courier New" pitchFamily="49" charset="0"/>
              </a:rPr>
              <a:t>SEEK_CUR</a:t>
            </a:r>
            <a:r>
              <a:rPr lang="en-US" dirty="0"/>
              <a:t> (current location)</a:t>
            </a:r>
          </a:p>
          <a:p>
            <a:pPr lvl="2"/>
            <a:r>
              <a:rPr lang="en-US" b="1" dirty="0">
                <a:latin typeface="Courier New" pitchFamily="49" charset="0"/>
                <a:cs typeface="Courier New" pitchFamily="49" charset="0"/>
              </a:rPr>
              <a:t>SEEK_END</a:t>
            </a:r>
            <a:r>
              <a:rPr lang="en-US" dirty="0"/>
              <a:t> (end of file)</a:t>
            </a:r>
          </a:p>
          <a:p>
            <a:r>
              <a:rPr lang="en-US" dirty="0"/>
              <a:t>Seeking is more common when reading, but you can seek while writing too</a:t>
            </a:r>
          </a:p>
          <a:p>
            <a:endParaRPr lang="en-US" b="1" dirty="0">
              <a:latin typeface="Courier New" pitchFamily="49" charset="0"/>
              <a:cs typeface="Courier New" pitchFamily="49" charset="0"/>
            </a:endParaRPr>
          </a:p>
        </p:txBody>
      </p:sp>
      <p:sp>
        <p:nvSpPr>
          <p:cNvPr id="4" name="Content Placeholder 4"/>
          <p:cNvSpPr txBox="1">
            <a:spLocks/>
          </p:cNvSpPr>
          <p:nvPr/>
        </p:nvSpPr>
        <p:spPr>
          <a:xfrm>
            <a:off x="609600" y="5105400"/>
            <a:ext cx="10972800" cy="1447800"/>
          </a:xfrm>
          <a:prstGeom prst="rect">
            <a:avLst/>
          </a:prstGeom>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dk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dk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dk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dk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dk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dk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dk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dk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dk1"/>
                </a:solidFill>
                <a:latin typeface="+mn-lt"/>
                <a:ea typeface="+mn-ea"/>
                <a:cs typeface="+mn-cs"/>
              </a:defRPr>
            </a:lvl9pPr>
            <a:extLst/>
          </a:lstStyle>
          <a:p>
            <a:pPr marL="118872" indent="0">
              <a:buNone/>
            </a:pPr>
            <a:r>
              <a:rPr lang="en-US" sz="2400" b="1" dirty="0">
                <a:solidFill>
                  <a:srgbClr val="0070C0"/>
                </a:solidFill>
                <a:latin typeface="Courier New" pitchFamily="49" charset="0"/>
                <a:cs typeface="Courier New" pitchFamily="49" charset="0"/>
              </a:rPr>
              <a:t>int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fd</a:t>
            </a:r>
            <a:r>
              <a:rPr lang="en-US" sz="2400" b="1" dirty="0">
                <a:solidFill>
                  <a:schemeClr val="tx1"/>
                </a:solidFill>
                <a:latin typeface="Courier New" pitchFamily="49" charset="0"/>
                <a:cs typeface="Courier New" pitchFamily="49" charset="0"/>
              </a:rPr>
              <a:t> = open (</a:t>
            </a:r>
            <a:r>
              <a:rPr lang="en-US" sz="2400" b="1" dirty="0">
                <a:solidFill>
                  <a:srgbClr val="C00000"/>
                </a:solidFill>
                <a:latin typeface="Courier New" pitchFamily="49" charset="0"/>
                <a:cs typeface="Courier New" pitchFamily="49" charset="0"/>
              </a:rPr>
              <a:t>"input.dat"</a:t>
            </a:r>
            <a:r>
              <a:rPr lang="en-US" sz="2400" b="1" dirty="0">
                <a:solidFill>
                  <a:schemeClr val="tx1"/>
                </a:solidFill>
                <a:latin typeface="Courier New" pitchFamily="49" charset="0"/>
                <a:cs typeface="Courier New" pitchFamily="49" charset="0"/>
              </a:rPr>
              <a:t>, O_RDONLY);</a:t>
            </a:r>
          </a:p>
          <a:p>
            <a:pPr marL="118872" indent="0">
              <a:buNone/>
            </a:pPr>
            <a:r>
              <a:rPr lang="en-US" sz="2400" b="1" dirty="0" err="1">
                <a:solidFill>
                  <a:schemeClr val="tx1"/>
                </a:solidFill>
                <a:latin typeface="Courier New" pitchFamily="49" charset="0"/>
                <a:cs typeface="Courier New" pitchFamily="49" charset="0"/>
              </a:rPr>
              <a:t>lseek</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fd</a:t>
            </a:r>
            <a:r>
              <a:rPr lang="en-US" sz="2400" b="1" dirty="0">
                <a:solidFill>
                  <a:schemeClr val="tx1"/>
                </a:solidFill>
                <a:latin typeface="Courier New" pitchFamily="49" charset="0"/>
                <a:cs typeface="Courier New" pitchFamily="49" charset="0"/>
              </a:rPr>
              <a:t>, 100, SEEK_SET);</a:t>
            </a:r>
          </a:p>
        </p:txBody>
      </p:sp>
    </p:spTree>
    <p:extLst>
      <p:ext uri="{BB962C8B-B14F-4D97-AF65-F5344CB8AC3E}">
        <p14:creationId xmlns:p14="http://schemas.microsoft.com/office/powerpoint/2010/main" val="4070036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847AD-C06E-42DC-8EF2-778DBDBD6301}"/>
              </a:ext>
            </a:extLst>
          </p:cNvPr>
          <p:cNvSpPr>
            <a:spLocks noGrp="1"/>
          </p:cNvSpPr>
          <p:nvPr>
            <p:ph type="title"/>
          </p:nvPr>
        </p:nvSpPr>
        <p:spPr/>
        <p:txBody>
          <a:bodyPr/>
          <a:lstStyle/>
          <a:p>
            <a:r>
              <a:rPr lang="en-US" dirty="0"/>
              <a:t>File metadata</a:t>
            </a:r>
          </a:p>
        </p:txBody>
      </p:sp>
      <p:sp>
        <p:nvSpPr>
          <p:cNvPr id="3" name="Content Placeholder 2">
            <a:extLst>
              <a:ext uri="{FF2B5EF4-FFF2-40B4-BE49-F238E27FC236}">
                <a16:creationId xmlns:a16="http://schemas.microsoft.com/office/drawing/2014/main" id="{FAC33C40-68F0-4BFF-A481-ECBF995369DA}"/>
              </a:ext>
            </a:extLst>
          </p:cNvPr>
          <p:cNvSpPr>
            <a:spLocks noGrp="1"/>
          </p:cNvSpPr>
          <p:nvPr>
            <p:ph idx="1"/>
          </p:nvPr>
        </p:nvSpPr>
        <p:spPr/>
        <p:txBody>
          <a:bodyPr>
            <a:normAutofit fontScale="92500" lnSpcReduction="20000"/>
          </a:bodyPr>
          <a:lstStyle/>
          <a:p>
            <a:r>
              <a:rPr lang="en-US" dirty="0"/>
              <a:t>The data in the file is the sequence of bytes it contains</a:t>
            </a:r>
          </a:p>
          <a:p>
            <a:r>
              <a:rPr lang="en-US" dirty="0"/>
              <a:t>The </a:t>
            </a:r>
            <a:r>
              <a:rPr lang="en-US" b="1" dirty="0"/>
              <a:t>metadata</a:t>
            </a:r>
            <a:r>
              <a:rPr lang="en-US" dirty="0"/>
              <a:t> of a file gives information about the file itself</a:t>
            </a:r>
          </a:p>
          <a:p>
            <a:pPr lvl="1"/>
            <a:r>
              <a:rPr lang="en-US" dirty="0"/>
              <a:t>Obscure OS stuff like </a:t>
            </a:r>
            <a:r>
              <a:rPr lang="en-US" dirty="0" err="1"/>
              <a:t>inode</a:t>
            </a:r>
            <a:r>
              <a:rPr lang="en-US" dirty="0"/>
              <a:t> number and hard links to the file</a:t>
            </a:r>
          </a:p>
          <a:p>
            <a:pPr lvl="1"/>
            <a:r>
              <a:rPr lang="en-US" dirty="0"/>
              <a:t>User ID of the owner</a:t>
            </a:r>
          </a:p>
          <a:p>
            <a:pPr lvl="1"/>
            <a:r>
              <a:rPr lang="en-US" dirty="0"/>
              <a:t>Group ID of the owner</a:t>
            </a:r>
          </a:p>
          <a:p>
            <a:pPr lvl="1"/>
            <a:r>
              <a:rPr lang="en-US" dirty="0"/>
              <a:t>Device type</a:t>
            </a:r>
          </a:p>
          <a:p>
            <a:pPr lvl="1"/>
            <a:r>
              <a:rPr lang="en-US" dirty="0"/>
              <a:t>File size</a:t>
            </a:r>
          </a:p>
          <a:p>
            <a:r>
              <a:rPr lang="en-US" dirty="0"/>
              <a:t>This information can be stored in a </a:t>
            </a:r>
            <a:r>
              <a:rPr lang="en-US" b="1" dirty="0">
                <a:latin typeface="Courier New" panose="02070309020205020404" pitchFamily="49" charset="0"/>
                <a:cs typeface="Courier New" panose="02070309020205020404" pitchFamily="49" charset="0"/>
              </a:rPr>
              <a:t>struct stat</a:t>
            </a:r>
            <a:r>
              <a:rPr lang="en-US" dirty="0"/>
              <a:t> and retrieved with:</a:t>
            </a:r>
          </a:p>
          <a:p>
            <a:pPr lvl="1"/>
            <a:r>
              <a:rPr lang="en-US" b="1" dirty="0" err="1">
                <a:latin typeface="Courier New" panose="02070309020205020404" pitchFamily="49" charset="0"/>
                <a:cs typeface="Courier New" panose="02070309020205020404" pitchFamily="49" charset="0"/>
              </a:rPr>
              <a:t>fstat</a:t>
            </a:r>
            <a:r>
              <a:rPr lang="en-US" b="1" dirty="0">
                <a:latin typeface="Courier New" panose="02070309020205020404" pitchFamily="49" charset="0"/>
                <a:cs typeface="Courier New" panose="02070309020205020404" pitchFamily="49" charset="0"/>
              </a:rPr>
              <a:t>()</a:t>
            </a:r>
            <a:r>
              <a:rPr lang="en-US" dirty="0"/>
              <a:t>	Gets information from a file descriptor</a:t>
            </a:r>
          </a:p>
          <a:p>
            <a:pPr lvl="1"/>
            <a:r>
              <a:rPr lang="en-US" b="1" dirty="0">
                <a:latin typeface="Courier New" panose="02070309020205020404" pitchFamily="49" charset="0"/>
                <a:cs typeface="Courier New" panose="02070309020205020404" pitchFamily="49" charset="0"/>
              </a:rPr>
              <a:t>stat()</a:t>
            </a:r>
            <a:r>
              <a:rPr lang="en-US" dirty="0"/>
              <a:t>	Gets information from a path</a:t>
            </a:r>
          </a:p>
        </p:txBody>
      </p:sp>
    </p:spTree>
    <p:extLst>
      <p:ext uri="{BB962C8B-B14F-4D97-AF65-F5344CB8AC3E}">
        <p14:creationId xmlns:p14="http://schemas.microsoft.com/office/powerpoint/2010/main" val="1038596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Last time</a:t>
            </a:r>
          </a:p>
        </p:txBody>
      </p:sp>
      <p:sp>
        <p:nvSpPr>
          <p:cNvPr id="3" name="Content Placeholder 2"/>
          <p:cNvSpPr>
            <a:spLocks noGrp="1"/>
          </p:cNvSpPr>
          <p:nvPr>
            <p:ph idx="1"/>
          </p:nvPr>
        </p:nvSpPr>
        <p:spPr/>
        <p:txBody>
          <a:bodyPr>
            <a:normAutofit/>
          </a:bodyPr>
          <a:lstStyle/>
          <a:p>
            <a:r>
              <a:rPr lang="en-US" dirty="0"/>
              <a:t>What did we talk about last time?</a:t>
            </a:r>
          </a:p>
          <a:p>
            <a:r>
              <a:rPr lang="en-US" dirty="0"/>
              <a:t>Process lifecycle</a:t>
            </a:r>
          </a:p>
          <a:p>
            <a:r>
              <a:rPr lang="en-US" dirty="0"/>
              <a:t>Started files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D1075-87CA-4C3F-9A57-3E3F57E13812}"/>
              </a:ext>
            </a:extLst>
          </p:cNvPr>
          <p:cNvSpPr>
            <a:spLocks noGrp="1"/>
          </p:cNvSpPr>
          <p:nvPr>
            <p:ph type="title"/>
          </p:nvPr>
        </p:nvSpPr>
        <p:spPr/>
        <p:txBody>
          <a:bodyPr/>
          <a:lstStyle/>
          <a:p>
            <a:r>
              <a:rPr lang="en-US" dirty="0"/>
              <a:t>Interpreting metadata</a:t>
            </a:r>
          </a:p>
        </p:txBody>
      </p:sp>
      <p:sp>
        <p:nvSpPr>
          <p:cNvPr id="3" name="Content Placeholder 2">
            <a:extLst>
              <a:ext uri="{FF2B5EF4-FFF2-40B4-BE49-F238E27FC236}">
                <a16:creationId xmlns:a16="http://schemas.microsoft.com/office/drawing/2014/main" id="{1E4E7CC1-EEBB-4DEB-BD6B-627DB82D22C1}"/>
              </a:ext>
            </a:extLst>
          </p:cNvPr>
          <p:cNvSpPr>
            <a:spLocks noGrp="1"/>
          </p:cNvSpPr>
          <p:nvPr>
            <p:ph idx="1"/>
          </p:nvPr>
        </p:nvSpPr>
        <p:spPr/>
        <p:txBody>
          <a:bodyPr/>
          <a:lstStyle/>
          <a:p>
            <a:r>
              <a:rPr lang="en-US" dirty="0"/>
              <a:t>The following shows some fields in </a:t>
            </a:r>
            <a:r>
              <a:rPr lang="en-US" b="1" dirty="0">
                <a:latin typeface="Courier New" panose="02070309020205020404" pitchFamily="49" charset="0"/>
                <a:cs typeface="Courier New" panose="02070309020205020404" pitchFamily="49" charset="0"/>
              </a:rPr>
              <a:t>struct stat</a:t>
            </a:r>
          </a:p>
          <a:p>
            <a:r>
              <a:rPr lang="en-US" dirty="0"/>
              <a:t>The </a:t>
            </a:r>
            <a:r>
              <a:rPr lang="en-US" b="1" dirty="0" err="1">
                <a:latin typeface="Courier New" panose="02070309020205020404" pitchFamily="49" charset="0"/>
                <a:cs typeface="Courier New" panose="02070309020205020404" pitchFamily="49" charset="0"/>
              </a:rPr>
              <a:t>st_mode</a:t>
            </a:r>
            <a:r>
              <a:rPr lang="en-US" dirty="0"/>
              <a:t> field is a bitwise OR of permissions and other information from the table on the right</a:t>
            </a:r>
          </a:p>
        </p:txBody>
      </p:sp>
      <p:sp>
        <p:nvSpPr>
          <p:cNvPr id="4" name="Content Placeholder 4">
            <a:extLst>
              <a:ext uri="{FF2B5EF4-FFF2-40B4-BE49-F238E27FC236}">
                <a16:creationId xmlns:a16="http://schemas.microsoft.com/office/drawing/2014/main" id="{851ABDB5-56BC-404E-8DE6-EA6977F1A7D3}"/>
              </a:ext>
            </a:extLst>
          </p:cNvPr>
          <p:cNvSpPr txBox="1">
            <a:spLocks/>
          </p:cNvSpPr>
          <p:nvPr/>
        </p:nvSpPr>
        <p:spPr>
          <a:xfrm>
            <a:off x="228600" y="3429000"/>
            <a:ext cx="7010400" cy="3220721"/>
          </a:xfrm>
          <a:prstGeom prst="rect">
            <a:avLst/>
          </a:prstGeom>
        </p:spPr>
        <p:style>
          <a:lnRef idx="1">
            <a:schemeClr val="dk1"/>
          </a:lnRef>
          <a:fillRef idx="2">
            <a:schemeClr val="dk1"/>
          </a:fillRef>
          <a:effectRef idx="1">
            <a:schemeClr val="dk1"/>
          </a:effectRef>
          <a:fontRef idx="minor">
            <a:schemeClr val="dk1"/>
          </a:fontRef>
        </p:style>
        <p:txBody>
          <a:bodyPr vert="horz" lIns="54864" tIns="91440" rtlCol="0" anchor="ctr">
            <a:normAutofit fontScale="85000" lnSpcReduction="10000"/>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dk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dk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dk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dk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dk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dk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dk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dk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dk1"/>
                </a:solidFill>
                <a:latin typeface="+mn-lt"/>
                <a:ea typeface="+mn-ea"/>
                <a:cs typeface="+mn-cs"/>
              </a:defRPr>
            </a:lvl9pPr>
            <a:extLst/>
          </a:lstStyle>
          <a:p>
            <a:pPr marL="118872" indent="0">
              <a:buNone/>
            </a:pPr>
            <a:r>
              <a:rPr lang="en-US" sz="2400" b="1" dirty="0">
                <a:solidFill>
                  <a:srgbClr val="0070C0"/>
                </a:solidFill>
                <a:latin typeface="Courier New" pitchFamily="49" charset="0"/>
                <a:cs typeface="Courier New" pitchFamily="49" charset="0"/>
              </a:rPr>
              <a:t>struct</a:t>
            </a:r>
            <a:r>
              <a:rPr lang="en-US" sz="2400" b="1" dirty="0">
                <a:solidFill>
                  <a:schemeClr val="tx1"/>
                </a:solidFill>
                <a:latin typeface="Courier New" pitchFamily="49" charset="0"/>
                <a:cs typeface="Courier New" pitchFamily="49" charset="0"/>
              </a:rPr>
              <a:t> stat {</a:t>
            </a:r>
          </a:p>
          <a:p>
            <a:pPr marL="118872" indent="0">
              <a:buNone/>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dev_t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st_dev</a:t>
            </a: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device of </a:t>
            </a:r>
            <a:r>
              <a:rPr lang="en-US" sz="2400" b="1" dirty="0" err="1">
                <a:solidFill>
                  <a:srgbClr val="00B050"/>
                </a:solidFill>
                <a:latin typeface="Courier New" pitchFamily="49" charset="0"/>
                <a:cs typeface="Courier New" pitchFamily="49" charset="0"/>
              </a:rPr>
              <a:t>inode</a:t>
            </a:r>
            <a:endParaRPr lang="en-US" sz="2400" b="1" dirty="0">
              <a:solidFill>
                <a:srgbClr val="00B050"/>
              </a:solidFill>
              <a:latin typeface="Courier New" pitchFamily="49" charset="0"/>
              <a:cs typeface="Courier New" pitchFamily="49" charset="0"/>
            </a:endParaRPr>
          </a:p>
          <a:p>
            <a:pPr marL="118872" indent="0">
              <a:buNone/>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ino_t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st_ino</a:t>
            </a: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a:t>
            </a:r>
            <a:r>
              <a:rPr lang="en-US" sz="2400" b="1" dirty="0" err="1">
                <a:solidFill>
                  <a:srgbClr val="00B050"/>
                </a:solidFill>
                <a:latin typeface="Courier New" pitchFamily="49" charset="0"/>
                <a:cs typeface="Courier New" pitchFamily="49" charset="0"/>
              </a:rPr>
              <a:t>inode</a:t>
            </a:r>
            <a:r>
              <a:rPr lang="en-US" sz="2400" b="1" dirty="0">
                <a:solidFill>
                  <a:srgbClr val="00B050"/>
                </a:solidFill>
                <a:latin typeface="Courier New" pitchFamily="49" charset="0"/>
                <a:cs typeface="Courier New" pitchFamily="49" charset="0"/>
              </a:rPr>
              <a:t> number</a:t>
            </a:r>
          </a:p>
          <a:p>
            <a:pPr marL="118872" indent="0">
              <a:buNone/>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mode_t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st_mode</a:t>
            </a: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protection mode</a:t>
            </a:r>
          </a:p>
          <a:p>
            <a:pPr marL="118872" indent="0">
              <a:buNone/>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nlink_t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st_nlink</a:t>
            </a: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hard links to file</a:t>
            </a:r>
          </a:p>
          <a:p>
            <a:pPr marL="118872" indent="0">
              <a:buNone/>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uid_t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st_uid</a:t>
            </a: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user ID of owner</a:t>
            </a:r>
          </a:p>
          <a:p>
            <a:pPr marL="118872" indent="0">
              <a:buNone/>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gid_t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st_gid</a:t>
            </a: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group ID of owner</a:t>
            </a:r>
            <a:r>
              <a:rPr lang="en-US" sz="2400" b="1" dirty="0">
                <a:solidFill>
                  <a:schemeClr val="tx1"/>
                </a:solidFill>
                <a:latin typeface="Courier New" pitchFamily="49" charset="0"/>
                <a:cs typeface="Courier New" pitchFamily="49" charset="0"/>
              </a:rPr>
              <a:t> </a:t>
            </a:r>
          </a:p>
          <a:p>
            <a:pPr marL="118872" indent="0">
              <a:buNone/>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dev_t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st_rdev</a:t>
            </a: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device type</a:t>
            </a:r>
          </a:p>
          <a:p>
            <a:pPr marL="118872" indent="0">
              <a:buNone/>
            </a:pP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off_t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st_size</a:t>
            </a: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file size in bytes</a:t>
            </a:r>
          </a:p>
          <a:p>
            <a:pPr marL="118872" indent="0">
              <a:buNone/>
            </a:pPr>
            <a:r>
              <a:rPr lang="en-US" sz="2400" b="1" dirty="0">
                <a:solidFill>
                  <a:schemeClr val="tx1"/>
                </a:solidFill>
                <a:latin typeface="Courier New" pitchFamily="49" charset="0"/>
                <a:cs typeface="Courier New" pitchFamily="49" charset="0"/>
              </a:rPr>
              <a:t>  </a:t>
            </a:r>
            <a:r>
              <a:rPr lang="en-US" sz="2400" b="1" dirty="0">
                <a:solidFill>
                  <a:srgbClr val="00B050"/>
                </a:solidFill>
                <a:latin typeface="Courier New" pitchFamily="49" charset="0"/>
                <a:cs typeface="Courier New" pitchFamily="49" charset="0"/>
              </a:rPr>
              <a:t>// Other fields depending on OS ...</a:t>
            </a:r>
          </a:p>
          <a:p>
            <a:pPr marL="118872" indent="0">
              <a:buNone/>
            </a:pPr>
            <a:r>
              <a:rPr lang="en-US" sz="2400" b="1" dirty="0">
                <a:solidFill>
                  <a:schemeClr val="tx1"/>
                </a:solidFill>
                <a:latin typeface="Courier New" pitchFamily="49" charset="0"/>
                <a:cs typeface="Courier New" pitchFamily="49" charset="0"/>
              </a:rPr>
              <a:t>};</a:t>
            </a:r>
          </a:p>
        </p:txBody>
      </p:sp>
      <p:graphicFrame>
        <p:nvGraphicFramePr>
          <p:cNvPr id="5" name="Table 4">
            <a:extLst>
              <a:ext uri="{FF2B5EF4-FFF2-40B4-BE49-F238E27FC236}">
                <a16:creationId xmlns:a16="http://schemas.microsoft.com/office/drawing/2014/main" id="{D4F632B1-C1B0-4BE6-A706-450DBDAC807D}"/>
              </a:ext>
            </a:extLst>
          </p:cNvPr>
          <p:cNvGraphicFramePr>
            <a:graphicFrameLocks noGrp="1"/>
          </p:cNvGraphicFramePr>
          <p:nvPr>
            <p:extLst>
              <p:ext uri="{D42A27DB-BD31-4B8C-83A1-F6EECF244321}">
                <p14:modId xmlns:p14="http://schemas.microsoft.com/office/powerpoint/2010/main" val="572286633"/>
              </p:ext>
            </p:extLst>
          </p:nvPr>
        </p:nvGraphicFramePr>
        <p:xfrm>
          <a:off x="7620000" y="3556000"/>
          <a:ext cx="4203192" cy="2966720"/>
        </p:xfrm>
        <a:graphic>
          <a:graphicData uri="http://schemas.openxmlformats.org/drawingml/2006/table">
            <a:tbl>
              <a:tblPr firstRow="1" bandRow="1">
                <a:tableStyleId>{5C22544A-7EE6-4342-B048-85BDC9FD1C3A}</a:tableStyleId>
              </a:tblPr>
              <a:tblGrid>
                <a:gridCol w="1411605">
                  <a:extLst>
                    <a:ext uri="{9D8B030D-6E8A-4147-A177-3AD203B41FA5}">
                      <a16:colId xmlns:a16="http://schemas.microsoft.com/office/drawing/2014/main" val="880253867"/>
                    </a:ext>
                  </a:extLst>
                </a:gridCol>
                <a:gridCol w="2791587">
                  <a:extLst>
                    <a:ext uri="{9D8B030D-6E8A-4147-A177-3AD203B41FA5}">
                      <a16:colId xmlns:a16="http://schemas.microsoft.com/office/drawing/2014/main" val="1154409547"/>
                    </a:ext>
                  </a:extLst>
                </a:gridCol>
              </a:tblGrid>
              <a:tr h="370840">
                <a:tc>
                  <a:txBody>
                    <a:bodyPr/>
                    <a:lstStyle/>
                    <a:p>
                      <a:pPr algn="ctr" fontAlgn="b"/>
                      <a:r>
                        <a:rPr lang="en-US" dirty="0">
                          <a:effectLst/>
                        </a:rPr>
                        <a:t>Name</a:t>
                      </a:r>
                    </a:p>
                  </a:txBody>
                  <a:tcPr anchor="b"/>
                </a:tc>
                <a:tc>
                  <a:txBody>
                    <a:bodyPr/>
                    <a:lstStyle/>
                    <a:p>
                      <a:pPr algn="l" fontAlgn="b"/>
                      <a:r>
                        <a:rPr lang="en-US" dirty="0">
                          <a:effectLst/>
                        </a:rPr>
                        <a:t>Description</a:t>
                      </a:r>
                    </a:p>
                  </a:txBody>
                  <a:tcPr anchor="b"/>
                </a:tc>
                <a:extLst>
                  <a:ext uri="{0D108BD9-81ED-4DB2-BD59-A6C34878D82A}">
                    <a16:rowId xmlns:a16="http://schemas.microsoft.com/office/drawing/2014/main" val="4070075173"/>
                  </a:ext>
                </a:extLst>
              </a:tr>
              <a:tr h="370840">
                <a:tc>
                  <a:txBody>
                    <a:bodyPr/>
                    <a:lstStyle/>
                    <a:p>
                      <a:pPr algn="ctr" fontAlgn="t"/>
                      <a:r>
                        <a:rPr lang="en-US" b="1">
                          <a:effectLst/>
                          <a:latin typeface="Courier New" panose="02070309020205020404" pitchFamily="49" charset="0"/>
                          <a:cs typeface="Courier New" panose="02070309020205020404" pitchFamily="49" charset="0"/>
                        </a:rPr>
                        <a:t>S_IFIFO</a:t>
                      </a:r>
                    </a:p>
                  </a:txBody>
                  <a:tcPr/>
                </a:tc>
                <a:tc>
                  <a:txBody>
                    <a:bodyPr/>
                    <a:lstStyle/>
                    <a:p>
                      <a:pPr fontAlgn="t"/>
                      <a:r>
                        <a:rPr lang="en-US">
                          <a:effectLst/>
                        </a:rPr>
                        <a:t>Named pipe (IPC)</a:t>
                      </a:r>
                    </a:p>
                  </a:txBody>
                  <a:tcPr/>
                </a:tc>
                <a:extLst>
                  <a:ext uri="{0D108BD9-81ED-4DB2-BD59-A6C34878D82A}">
                    <a16:rowId xmlns:a16="http://schemas.microsoft.com/office/drawing/2014/main" val="4199345042"/>
                  </a:ext>
                </a:extLst>
              </a:tr>
              <a:tr h="370840">
                <a:tc>
                  <a:txBody>
                    <a:bodyPr/>
                    <a:lstStyle/>
                    <a:p>
                      <a:pPr algn="ctr" fontAlgn="t"/>
                      <a:r>
                        <a:rPr lang="en-US" b="1">
                          <a:effectLst/>
                          <a:latin typeface="Courier New" panose="02070309020205020404" pitchFamily="49" charset="0"/>
                          <a:cs typeface="Courier New" panose="02070309020205020404" pitchFamily="49" charset="0"/>
                        </a:rPr>
                        <a:t>S_IFCHR</a:t>
                      </a:r>
                    </a:p>
                  </a:txBody>
                  <a:tcPr/>
                </a:tc>
                <a:tc>
                  <a:txBody>
                    <a:bodyPr/>
                    <a:lstStyle/>
                    <a:p>
                      <a:pPr fontAlgn="t"/>
                      <a:r>
                        <a:rPr lang="en-US" dirty="0">
                          <a:effectLst/>
                        </a:rPr>
                        <a:t>Character device (terminal)</a:t>
                      </a:r>
                    </a:p>
                  </a:txBody>
                  <a:tcPr/>
                </a:tc>
                <a:extLst>
                  <a:ext uri="{0D108BD9-81ED-4DB2-BD59-A6C34878D82A}">
                    <a16:rowId xmlns:a16="http://schemas.microsoft.com/office/drawing/2014/main" val="4251103981"/>
                  </a:ext>
                </a:extLst>
              </a:tr>
              <a:tr h="370840">
                <a:tc>
                  <a:txBody>
                    <a:bodyPr/>
                    <a:lstStyle/>
                    <a:p>
                      <a:pPr algn="ctr" fontAlgn="t"/>
                      <a:r>
                        <a:rPr lang="en-US" b="1">
                          <a:effectLst/>
                          <a:latin typeface="Courier New" panose="02070309020205020404" pitchFamily="49" charset="0"/>
                          <a:cs typeface="Courier New" panose="02070309020205020404" pitchFamily="49" charset="0"/>
                        </a:rPr>
                        <a:t>S_IFDIR</a:t>
                      </a:r>
                    </a:p>
                  </a:txBody>
                  <a:tcPr/>
                </a:tc>
                <a:tc>
                  <a:txBody>
                    <a:bodyPr/>
                    <a:lstStyle/>
                    <a:p>
                      <a:pPr fontAlgn="t"/>
                      <a:r>
                        <a:rPr lang="en-US">
                          <a:effectLst/>
                        </a:rPr>
                        <a:t>Directory file type</a:t>
                      </a:r>
                    </a:p>
                  </a:txBody>
                  <a:tcPr/>
                </a:tc>
                <a:extLst>
                  <a:ext uri="{0D108BD9-81ED-4DB2-BD59-A6C34878D82A}">
                    <a16:rowId xmlns:a16="http://schemas.microsoft.com/office/drawing/2014/main" val="2596998928"/>
                  </a:ext>
                </a:extLst>
              </a:tr>
              <a:tr h="370840">
                <a:tc>
                  <a:txBody>
                    <a:bodyPr/>
                    <a:lstStyle/>
                    <a:p>
                      <a:pPr algn="ctr" fontAlgn="t"/>
                      <a:r>
                        <a:rPr lang="en-US" b="1">
                          <a:effectLst/>
                          <a:latin typeface="Courier New" panose="02070309020205020404" pitchFamily="49" charset="0"/>
                          <a:cs typeface="Courier New" panose="02070309020205020404" pitchFamily="49" charset="0"/>
                        </a:rPr>
                        <a:t>S_IFBLK</a:t>
                      </a:r>
                    </a:p>
                  </a:txBody>
                  <a:tcPr/>
                </a:tc>
                <a:tc>
                  <a:txBody>
                    <a:bodyPr/>
                    <a:lstStyle/>
                    <a:p>
                      <a:pPr fontAlgn="t"/>
                      <a:r>
                        <a:rPr lang="en-US">
                          <a:effectLst/>
                        </a:rPr>
                        <a:t>Block device (disk drive)</a:t>
                      </a:r>
                    </a:p>
                  </a:txBody>
                  <a:tcPr/>
                </a:tc>
                <a:extLst>
                  <a:ext uri="{0D108BD9-81ED-4DB2-BD59-A6C34878D82A}">
                    <a16:rowId xmlns:a16="http://schemas.microsoft.com/office/drawing/2014/main" val="2569712883"/>
                  </a:ext>
                </a:extLst>
              </a:tr>
              <a:tr h="370840">
                <a:tc>
                  <a:txBody>
                    <a:bodyPr/>
                    <a:lstStyle/>
                    <a:p>
                      <a:pPr algn="ctr" fontAlgn="t"/>
                      <a:r>
                        <a:rPr lang="en-US" b="1" dirty="0">
                          <a:effectLst/>
                          <a:latin typeface="Courier New" panose="02070309020205020404" pitchFamily="49" charset="0"/>
                          <a:cs typeface="Courier New" panose="02070309020205020404" pitchFamily="49" charset="0"/>
                        </a:rPr>
                        <a:t>S_IFREG</a:t>
                      </a:r>
                    </a:p>
                  </a:txBody>
                  <a:tcPr/>
                </a:tc>
                <a:tc>
                  <a:txBody>
                    <a:bodyPr/>
                    <a:lstStyle/>
                    <a:p>
                      <a:pPr fontAlgn="t"/>
                      <a:r>
                        <a:rPr lang="en-US">
                          <a:effectLst/>
                        </a:rPr>
                        <a:t>Regular file type</a:t>
                      </a:r>
                    </a:p>
                  </a:txBody>
                  <a:tcPr/>
                </a:tc>
                <a:extLst>
                  <a:ext uri="{0D108BD9-81ED-4DB2-BD59-A6C34878D82A}">
                    <a16:rowId xmlns:a16="http://schemas.microsoft.com/office/drawing/2014/main" val="684998689"/>
                  </a:ext>
                </a:extLst>
              </a:tr>
              <a:tr h="370840">
                <a:tc>
                  <a:txBody>
                    <a:bodyPr/>
                    <a:lstStyle/>
                    <a:p>
                      <a:pPr algn="ctr" fontAlgn="t"/>
                      <a:r>
                        <a:rPr lang="en-US" b="1">
                          <a:effectLst/>
                          <a:latin typeface="Courier New" panose="02070309020205020404" pitchFamily="49" charset="0"/>
                          <a:cs typeface="Courier New" panose="02070309020205020404" pitchFamily="49" charset="0"/>
                        </a:rPr>
                        <a:t>S_IFLNK</a:t>
                      </a:r>
                    </a:p>
                  </a:txBody>
                  <a:tcPr/>
                </a:tc>
                <a:tc>
                  <a:txBody>
                    <a:bodyPr/>
                    <a:lstStyle/>
                    <a:p>
                      <a:pPr fontAlgn="t"/>
                      <a:r>
                        <a:rPr lang="en-US">
                          <a:effectLst/>
                        </a:rPr>
                        <a:t>Symbolic link</a:t>
                      </a:r>
                    </a:p>
                  </a:txBody>
                  <a:tcPr/>
                </a:tc>
                <a:extLst>
                  <a:ext uri="{0D108BD9-81ED-4DB2-BD59-A6C34878D82A}">
                    <a16:rowId xmlns:a16="http://schemas.microsoft.com/office/drawing/2014/main" val="45186188"/>
                  </a:ext>
                </a:extLst>
              </a:tr>
              <a:tr h="370840">
                <a:tc>
                  <a:txBody>
                    <a:bodyPr/>
                    <a:lstStyle/>
                    <a:p>
                      <a:pPr algn="ctr" fontAlgn="t"/>
                      <a:r>
                        <a:rPr lang="en-US" b="1" dirty="0">
                          <a:effectLst/>
                          <a:latin typeface="Courier New" panose="02070309020205020404" pitchFamily="49" charset="0"/>
                          <a:cs typeface="Courier New" panose="02070309020205020404" pitchFamily="49" charset="0"/>
                        </a:rPr>
                        <a:t>S_IFSOCK</a:t>
                      </a:r>
                    </a:p>
                  </a:txBody>
                  <a:tcPr/>
                </a:tc>
                <a:tc>
                  <a:txBody>
                    <a:bodyPr/>
                    <a:lstStyle/>
                    <a:p>
                      <a:pPr fontAlgn="t"/>
                      <a:r>
                        <a:rPr lang="en-US" dirty="0">
                          <a:effectLst/>
                        </a:rPr>
                        <a:t>Socket (IPC, networks)</a:t>
                      </a:r>
                    </a:p>
                  </a:txBody>
                  <a:tcPr/>
                </a:tc>
                <a:extLst>
                  <a:ext uri="{0D108BD9-81ED-4DB2-BD59-A6C34878D82A}">
                    <a16:rowId xmlns:a16="http://schemas.microsoft.com/office/drawing/2014/main" val="2329099821"/>
                  </a:ext>
                </a:extLst>
              </a:tr>
            </a:tbl>
          </a:graphicData>
        </a:graphic>
      </p:graphicFrame>
    </p:spTree>
    <p:extLst>
      <p:ext uri="{BB962C8B-B14F-4D97-AF65-F5344CB8AC3E}">
        <p14:creationId xmlns:p14="http://schemas.microsoft.com/office/powerpoint/2010/main" val="2785856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323A4-F609-41E6-8126-07209629C239}"/>
              </a:ext>
            </a:extLst>
          </p:cNvPr>
          <p:cNvSpPr>
            <a:spLocks noGrp="1"/>
          </p:cNvSpPr>
          <p:nvPr>
            <p:ph type="title"/>
          </p:nvPr>
        </p:nvSpPr>
        <p:spPr/>
        <p:txBody>
          <a:bodyPr/>
          <a:lstStyle/>
          <a:p>
            <a:r>
              <a:rPr lang="en-US" dirty="0"/>
              <a:t>Example getting file metadata</a:t>
            </a:r>
          </a:p>
        </p:txBody>
      </p:sp>
      <p:sp>
        <p:nvSpPr>
          <p:cNvPr id="3" name="Content Placeholder 2">
            <a:extLst>
              <a:ext uri="{FF2B5EF4-FFF2-40B4-BE49-F238E27FC236}">
                <a16:creationId xmlns:a16="http://schemas.microsoft.com/office/drawing/2014/main" id="{8859BBE8-5CE6-475E-82F0-76403D3D3B48}"/>
              </a:ext>
            </a:extLst>
          </p:cNvPr>
          <p:cNvSpPr>
            <a:spLocks noGrp="1"/>
          </p:cNvSpPr>
          <p:nvPr>
            <p:ph idx="1"/>
          </p:nvPr>
        </p:nvSpPr>
        <p:spPr/>
        <p:txBody>
          <a:bodyPr/>
          <a:lstStyle/>
          <a:p>
            <a:r>
              <a:rPr lang="en-US" dirty="0"/>
              <a:t>The following code finds out how big a file (stored with file descriptor </a:t>
            </a:r>
            <a:r>
              <a:rPr lang="en-US" b="1" dirty="0" err="1">
                <a:latin typeface="Courier New" panose="02070309020205020404" pitchFamily="49" charset="0"/>
                <a:cs typeface="Courier New" panose="02070309020205020404" pitchFamily="49" charset="0"/>
              </a:rPr>
              <a:t>fd</a:t>
            </a:r>
            <a:r>
              <a:rPr lang="en-US" dirty="0"/>
              <a:t>) is in bytes:</a:t>
            </a:r>
          </a:p>
        </p:txBody>
      </p:sp>
      <p:sp>
        <p:nvSpPr>
          <p:cNvPr id="4" name="Content Placeholder 4">
            <a:extLst>
              <a:ext uri="{FF2B5EF4-FFF2-40B4-BE49-F238E27FC236}">
                <a16:creationId xmlns:a16="http://schemas.microsoft.com/office/drawing/2014/main" id="{AF56A66F-AE8B-4E91-A452-832925908238}"/>
              </a:ext>
            </a:extLst>
          </p:cNvPr>
          <p:cNvSpPr txBox="1">
            <a:spLocks/>
          </p:cNvSpPr>
          <p:nvPr/>
        </p:nvSpPr>
        <p:spPr>
          <a:xfrm>
            <a:off x="609600" y="2971800"/>
            <a:ext cx="10972800" cy="1981200"/>
          </a:xfrm>
          <a:prstGeom prst="rect">
            <a:avLst/>
          </a:prstGeom>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dk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dk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dk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dk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dk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dk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dk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dk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dk1"/>
                </a:solidFill>
                <a:latin typeface="+mn-lt"/>
                <a:ea typeface="+mn-ea"/>
                <a:cs typeface="+mn-cs"/>
              </a:defRPr>
            </a:lvl9pPr>
            <a:extLst/>
          </a:lstStyle>
          <a:p>
            <a:pPr marL="118872" indent="0">
              <a:buNone/>
            </a:pPr>
            <a:r>
              <a:rPr lang="en-US" sz="2400" b="1" dirty="0">
                <a:solidFill>
                  <a:srgbClr val="0070C0"/>
                </a:solidFill>
                <a:latin typeface="Courier New" pitchFamily="49" charset="0"/>
                <a:cs typeface="Courier New" pitchFamily="49" charset="0"/>
              </a:rPr>
              <a:t>struct</a:t>
            </a:r>
            <a:r>
              <a:rPr lang="en-US" sz="2400" b="1" dirty="0">
                <a:solidFill>
                  <a:schemeClr val="tx1"/>
                </a:solidFill>
                <a:latin typeface="Courier New" pitchFamily="49" charset="0"/>
                <a:cs typeface="Courier New" pitchFamily="49" charset="0"/>
              </a:rPr>
              <a:t> stat metadata;</a:t>
            </a:r>
          </a:p>
          <a:p>
            <a:pPr marL="118872" indent="0">
              <a:buNone/>
            </a:pPr>
            <a:r>
              <a:rPr lang="en-US" sz="2400" b="1" dirty="0" err="1">
                <a:solidFill>
                  <a:schemeClr val="tx1"/>
                </a:solidFill>
                <a:latin typeface="Courier New" pitchFamily="49" charset="0"/>
                <a:cs typeface="Courier New" pitchFamily="49" charset="0"/>
              </a:rPr>
              <a:t>fstat</a:t>
            </a:r>
            <a:r>
              <a:rPr lang="en-US" sz="2400" b="1" dirty="0">
                <a:solidFill>
                  <a:schemeClr val="tx1"/>
                </a:solidFill>
                <a:latin typeface="Courier New" pitchFamily="49" charset="0"/>
                <a:cs typeface="Courier New" pitchFamily="49" charset="0"/>
              </a:rPr>
              <a:t> (</a:t>
            </a:r>
            <a:r>
              <a:rPr lang="en-US" sz="2400" b="1" dirty="0" err="1">
                <a:solidFill>
                  <a:schemeClr val="tx1"/>
                </a:solidFill>
                <a:latin typeface="Courier New" pitchFamily="49" charset="0"/>
                <a:cs typeface="Courier New" pitchFamily="49" charset="0"/>
              </a:rPr>
              <a:t>fd</a:t>
            </a:r>
            <a:r>
              <a:rPr lang="en-US" sz="2400" b="1" dirty="0">
                <a:solidFill>
                  <a:schemeClr val="tx1"/>
                </a:solidFill>
                <a:latin typeface="Courier New" pitchFamily="49" charset="0"/>
                <a:cs typeface="Courier New" pitchFamily="49" charset="0"/>
              </a:rPr>
              <a:t>, &amp;metadata);</a:t>
            </a:r>
            <a:endParaRPr lang="en-US" sz="2400" b="1" dirty="0">
              <a:solidFill>
                <a:srgbClr val="00B050"/>
              </a:solidFill>
              <a:latin typeface="Courier New" pitchFamily="49" charset="0"/>
              <a:cs typeface="Courier New" pitchFamily="49" charset="0"/>
            </a:endParaRPr>
          </a:p>
          <a:p>
            <a:pPr marL="118872" indent="0">
              <a:buNone/>
            </a:pPr>
            <a:r>
              <a:rPr lang="en-US" sz="2400" b="1" dirty="0" err="1">
                <a:solidFill>
                  <a:schemeClr val="tx1"/>
                </a:solidFill>
                <a:latin typeface="Courier New" pitchFamily="49" charset="0"/>
                <a:cs typeface="Courier New" pitchFamily="49" charset="0"/>
              </a:rPr>
              <a:t>printf</a:t>
            </a:r>
            <a:r>
              <a:rPr lang="en-US" sz="2400" b="1" dirty="0">
                <a:solidFill>
                  <a:schemeClr val="tx1"/>
                </a:solidFill>
                <a:latin typeface="Courier New" pitchFamily="49" charset="0"/>
                <a:cs typeface="Courier New" pitchFamily="49" charset="0"/>
              </a:rPr>
              <a:t> (</a:t>
            </a:r>
            <a:r>
              <a:rPr lang="en-US" sz="2400" b="1" dirty="0">
                <a:solidFill>
                  <a:srgbClr val="C00000"/>
                </a:solidFill>
                <a:latin typeface="Courier New" pitchFamily="49" charset="0"/>
                <a:cs typeface="Courier New" pitchFamily="49" charset="0"/>
              </a:rPr>
              <a:t>"File size: %</a:t>
            </a:r>
            <a:r>
              <a:rPr lang="en-US" sz="2400" b="1" dirty="0" err="1">
                <a:solidFill>
                  <a:srgbClr val="C00000"/>
                </a:solidFill>
                <a:latin typeface="Courier New" pitchFamily="49" charset="0"/>
                <a:cs typeface="Courier New" pitchFamily="49" charset="0"/>
              </a:rPr>
              <a:t>lld</a:t>
            </a:r>
            <a:r>
              <a:rPr lang="en-US" sz="2400" b="1" dirty="0">
                <a:solidFill>
                  <a:srgbClr val="C00000"/>
                </a:solidFill>
                <a:latin typeface="Courier New" pitchFamily="49" charset="0"/>
                <a:cs typeface="Courier New" pitchFamily="49" charset="0"/>
              </a:rPr>
              <a:t> bytes\n"</a:t>
            </a:r>
            <a:r>
              <a:rPr lang="en-US" sz="2400" b="1" dirty="0">
                <a:solidFill>
                  <a:schemeClr val="tx1"/>
                </a:solidFill>
                <a:latin typeface="Courier New" pitchFamily="49" charset="0"/>
                <a:cs typeface="Courier New" pitchFamily="49" charset="0"/>
              </a:rPr>
              <a:t>,</a:t>
            </a:r>
          </a:p>
          <a:p>
            <a:pPr marL="118872" indent="0">
              <a:buNone/>
            </a:pPr>
            <a:r>
              <a:rPr lang="en-US" sz="2400" b="1" dirty="0">
                <a:solidFill>
                  <a:schemeClr val="tx1"/>
                </a:solidFill>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long long</a:t>
            </a:r>
            <a:r>
              <a:rPr lang="en-US" sz="2400" b="1" dirty="0">
                <a:solidFill>
                  <a:schemeClr val="tx1"/>
                </a:solidFill>
                <a:latin typeface="Courier New" pitchFamily="49" charset="0"/>
                <a:cs typeface="Courier New" pitchFamily="49" charset="0"/>
              </a:rPr>
              <a:t>)</a:t>
            </a:r>
            <a:r>
              <a:rPr lang="en-US" sz="2400" b="1" dirty="0" err="1">
                <a:solidFill>
                  <a:schemeClr val="tx1"/>
                </a:solidFill>
                <a:latin typeface="Courier New" pitchFamily="49" charset="0"/>
                <a:cs typeface="Courier New" pitchFamily="49" charset="0"/>
              </a:rPr>
              <a:t>metadata.st_size</a:t>
            </a:r>
            <a:r>
              <a:rPr lang="en-US" sz="2400" b="1" dirty="0">
                <a:solidFill>
                  <a:schemeClr val="tx1"/>
                </a:solidFill>
                <a:latin typeface="Courier New" pitchFamily="49" charset="0"/>
                <a:cs typeface="Courier New" pitchFamily="49" charset="0"/>
              </a:rPr>
              <a:t>);</a:t>
            </a:r>
          </a:p>
        </p:txBody>
      </p:sp>
    </p:spTree>
    <p:extLst>
      <p:ext uri="{BB962C8B-B14F-4D97-AF65-F5344CB8AC3E}">
        <p14:creationId xmlns:p14="http://schemas.microsoft.com/office/powerpoint/2010/main" val="1634862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B31FE-33DF-42F4-B588-6345D3976B37}"/>
              </a:ext>
            </a:extLst>
          </p:cNvPr>
          <p:cNvSpPr>
            <a:spLocks noGrp="1"/>
          </p:cNvSpPr>
          <p:nvPr>
            <p:ph type="title"/>
          </p:nvPr>
        </p:nvSpPr>
        <p:spPr/>
        <p:txBody>
          <a:bodyPr/>
          <a:lstStyle/>
          <a:p>
            <a:r>
              <a:rPr lang="en-US" dirty="0"/>
              <a:t>Practice</a:t>
            </a:r>
          </a:p>
        </p:txBody>
      </p:sp>
      <p:sp>
        <p:nvSpPr>
          <p:cNvPr id="3" name="Content Placeholder 2">
            <a:extLst>
              <a:ext uri="{FF2B5EF4-FFF2-40B4-BE49-F238E27FC236}">
                <a16:creationId xmlns:a16="http://schemas.microsoft.com/office/drawing/2014/main" id="{ADC52926-C75B-4AC5-A60B-DD893F735F49}"/>
              </a:ext>
            </a:extLst>
          </p:cNvPr>
          <p:cNvSpPr>
            <a:spLocks noGrp="1"/>
          </p:cNvSpPr>
          <p:nvPr>
            <p:ph idx="1"/>
          </p:nvPr>
        </p:nvSpPr>
        <p:spPr/>
        <p:txBody>
          <a:bodyPr/>
          <a:lstStyle/>
          <a:p>
            <a:r>
              <a:rPr lang="en-US" dirty="0"/>
              <a:t>Let's write a program that:</a:t>
            </a:r>
          </a:p>
          <a:p>
            <a:pPr lvl="1"/>
            <a:r>
              <a:rPr lang="en-US" dirty="0"/>
              <a:t>Prompts the user for a file name</a:t>
            </a:r>
          </a:p>
          <a:p>
            <a:pPr lvl="1"/>
            <a:r>
              <a:rPr lang="en-US" dirty="0"/>
              <a:t>Uses </a:t>
            </a:r>
            <a:r>
              <a:rPr lang="en-US" b="1" dirty="0">
                <a:latin typeface="Courier New" panose="02070309020205020404" pitchFamily="49" charset="0"/>
                <a:cs typeface="Courier New" panose="02070309020205020404" pitchFamily="49" charset="0"/>
              </a:rPr>
              <a:t>stat()</a:t>
            </a:r>
            <a:r>
              <a:rPr lang="en-US" dirty="0"/>
              <a:t> to get metadata about the file</a:t>
            </a:r>
          </a:p>
          <a:p>
            <a:pPr lvl="1"/>
            <a:r>
              <a:rPr lang="en-US" dirty="0"/>
              <a:t>Print out the size of the file in bytes</a:t>
            </a:r>
          </a:p>
          <a:p>
            <a:pPr lvl="1"/>
            <a:r>
              <a:rPr lang="en-US" dirty="0"/>
              <a:t>Use the </a:t>
            </a:r>
            <a:r>
              <a:rPr lang="en-US" b="1" dirty="0" err="1">
                <a:latin typeface="Courier New" panose="02070309020205020404" pitchFamily="49" charset="0"/>
                <a:cs typeface="Courier New" panose="02070309020205020404" pitchFamily="49" charset="0"/>
              </a:rPr>
              <a:t>getpwuid</a:t>
            </a:r>
            <a:r>
              <a:rPr lang="en-US" b="1" dirty="0">
                <a:latin typeface="Courier New" panose="02070309020205020404" pitchFamily="49" charset="0"/>
                <a:cs typeface="Courier New" panose="02070309020205020404" pitchFamily="49" charset="0"/>
              </a:rPr>
              <a:t>()</a:t>
            </a:r>
            <a:r>
              <a:rPr lang="en-US" dirty="0"/>
              <a:t> function get login information about the owner of the file</a:t>
            </a:r>
          </a:p>
          <a:p>
            <a:pPr lvl="1"/>
            <a:r>
              <a:rPr lang="en-US" dirty="0"/>
              <a:t>Print out the user's login name (the </a:t>
            </a:r>
            <a:r>
              <a:rPr lang="en-US" b="1" dirty="0" err="1">
                <a:latin typeface="Courier New" panose="02070309020205020404" pitchFamily="49" charset="0"/>
                <a:cs typeface="Courier New" panose="02070309020205020404" pitchFamily="49" charset="0"/>
              </a:rPr>
              <a:t>pw_name</a:t>
            </a:r>
            <a:r>
              <a:rPr lang="en-US" dirty="0"/>
              <a:t> member of the </a:t>
            </a:r>
            <a:r>
              <a:rPr lang="en-US" b="1" dirty="0">
                <a:latin typeface="Courier New" panose="02070309020205020404" pitchFamily="49" charset="0"/>
                <a:cs typeface="Courier New" panose="02070309020205020404" pitchFamily="49" charset="0"/>
              </a:rPr>
              <a:t>passwd</a:t>
            </a:r>
            <a:r>
              <a:rPr lang="en-US" dirty="0"/>
              <a:t> </a:t>
            </a:r>
            <a:r>
              <a:rPr lang="en-US" b="1" dirty="0">
                <a:latin typeface="Courier New" panose="02070309020205020404" pitchFamily="49" charset="0"/>
                <a:cs typeface="Courier New" panose="02070309020205020404" pitchFamily="49" charset="0"/>
              </a:rPr>
              <a:t>struct</a:t>
            </a:r>
            <a:r>
              <a:rPr lang="en-US" dirty="0"/>
              <a:t>) </a:t>
            </a:r>
          </a:p>
        </p:txBody>
      </p:sp>
    </p:spTree>
    <p:extLst>
      <p:ext uri="{BB962C8B-B14F-4D97-AF65-F5344CB8AC3E}">
        <p14:creationId xmlns:p14="http://schemas.microsoft.com/office/powerpoint/2010/main" val="1871797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89287-7CA9-43DE-83A4-106822F087FD}"/>
              </a:ext>
            </a:extLst>
          </p:cNvPr>
          <p:cNvSpPr>
            <a:spLocks noGrp="1"/>
          </p:cNvSpPr>
          <p:nvPr>
            <p:ph type="title"/>
          </p:nvPr>
        </p:nvSpPr>
        <p:spPr/>
        <p:txBody>
          <a:bodyPr/>
          <a:lstStyle/>
          <a:p>
            <a:r>
              <a:rPr lang="en-US" dirty="0"/>
              <a:t>Ticket </a:t>
            </a:r>
            <a:r>
              <a:rPr lang="en-US"/>
              <a:t>Out the Door</a:t>
            </a:r>
            <a:endParaRPr lang="en-US" dirty="0"/>
          </a:p>
        </p:txBody>
      </p:sp>
      <p:sp>
        <p:nvSpPr>
          <p:cNvPr id="3" name="Text Placeholder 2">
            <a:extLst>
              <a:ext uri="{FF2B5EF4-FFF2-40B4-BE49-F238E27FC236}">
                <a16:creationId xmlns:a16="http://schemas.microsoft.com/office/drawing/2014/main" id="{6878A132-6474-4220-B17A-97E074360AC0}"/>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6456205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Upcoming</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time…</a:t>
            </a:r>
          </a:p>
        </p:txBody>
      </p:sp>
      <p:sp>
        <p:nvSpPr>
          <p:cNvPr id="3" name="Content Placeholder 2"/>
          <p:cNvSpPr>
            <a:spLocks noGrp="1"/>
          </p:cNvSpPr>
          <p:nvPr>
            <p:ph idx="1"/>
          </p:nvPr>
        </p:nvSpPr>
        <p:spPr/>
        <p:txBody>
          <a:bodyPr/>
          <a:lstStyle/>
          <a:p>
            <a:r>
              <a:rPr lang="en-US" dirty="0"/>
              <a:t>Finish files</a:t>
            </a:r>
          </a:p>
          <a:p>
            <a:r>
              <a:rPr lang="en-US"/>
              <a:t>Events </a:t>
            </a:r>
            <a:r>
              <a:rPr lang="en-US" dirty="0"/>
              <a:t>and signals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Reminders</a:t>
            </a:r>
          </a:p>
        </p:txBody>
      </p:sp>
      <p:sp>
        <p:nvSpPr>
          <p:cNvPr id="5" name="Content Placeholder 4"/>
          <p:cNvSpPr>
            <a:spLocks noGrp="1"/>
          </p:cNvSpPr>
          <p:nvPr>
            <p:ph idx="1"/>
          </p:nvPr>
        </p:nvSpPr>
        <p:spPr/>
        <p:txBody>
          <a:bodyPr>
            <a:normAutofit/>
          </a:bodyPr>
          <a:lstStyle/>
          <a:p>
            <a:r>
              <a:rPr lang="en-US" dirty="0"/>
              <a:t>Finish Assignment 2</a:t>
            </a:r>
          </a:p>
          <a:p>
            <a:pPr lvl="1"/>
            <a:r>
              <a:rPr lang="en-US" dirty="0"/>
              <a:t>Due Friday by midnight</a:t>
            </a:r>
          </a:p>
          <a:p>
            <a:r>
              <a:rPr lang="en-US" dirty="0"/>
              <a:t>Start working on Project 1</a:t>
            </a:r>
          </a:p>
          <a:p>
            <a:r>
              <a:rPr lang="en-US" dirty="0"/>
              <a:t>Read section 2.7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500"/>
                                        <p:tgtEl>
                                          <p:spTgt spid="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fade">
                                      <p:cBhvr>
                                        <p:cTn id="20"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type="body" idx="1"/>
          </p:nvPr>
        </p:nvSpPr>
        <p:spPr/>
        <p:txBody>
          <a:bodyPr>
            <a:normAutofit/>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D9A15F-1ECB-41BC-9CF1-27316080FCF4}"/>
              </a:ext>
            </a:extLst>
          </p:cNvPr>
          <p:cNvSpPr>
            <a:spLocks noGrp="1"/>
          </p:cNvSpPr>
          <p:nvPr>
            <p:ph type="title"/>
          </p:nvPr>
        </p:nvSpPr>
        <p:spPr/>
        <p:txBody>
          <a:bodyPr/>
          <a:lstStyle/>
          <a:p>
            <a:r>
              <a:rPr lang="en-US" dirty="0"/>
              <a:t>Assignment 2</a:t>
            </a:r>
          </a:p>
        </p:txBody>
      </p:sp>
      <p:sp>
        <p:nvSpPr>
          <p:cNvPr id="3" name="Text Placeholder 2">
            <a:extLst>
              <a:ext uri="{FF2B5EF4-FFF2-40B4-BE49-F238E27FC236}">
                <a16:creationId xmlns:a16="http://schemas.microsoft.com/office/drawing/2014/main" id="{EE8E9A51-EE85-4CA5-9EBE-E874F9F2B31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28911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D4306-09BD-4F8B-BDBF-63DD88F58D2E}"/>
              </a:ext>
            </a:extLst>
          </p:cNvPr>
          <p:cNvSpPr>
            <a:spLocks noGrp="1"/>
          </p:cNvSpPr>
          <p:nvPr>
            <p:ph type="title"/>
          </p:nvPr>
        </p:nvSpPr>
        <p:spPr/>
        <p:txBody>
          <a:bodyPr/>
          <a:lstStyle/>
          <a:p>
            <a:r>
              <a:rPr lang="en-US" dirty="0"/>
              <a:t>Project 1</a:t>
            </a:r>
          </a:p>
        </p:txBody>
      </p:sp>
      <p:sp>
        <p:nvSpPr>
          <p:cNvPr id="3" name="Text Placeholder 2">
            <a:extLst>
              <a:ext uri="{FF2B5EF4-FFF2-40B4-BE49-F238E27FC236}">
                <a16:creationId xmlns:a16="http://schemas.microsoft.com/office/drawing/2014/main" id="{8D6D4D81-500D-43E0-AE71-833C384FEDDB}"/>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891367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89503-8740-40B6-8461-7E2AD564C22F}"/>
              </a:ext>
            </a:extLst>
          </p:cNvPr>
          <p:cNvSpPr>
            <a:spLocks noGrp="1"/>
          </p:cNvSpPr>
          <p:nvPr>
            <p:ph type="title"/>
          </p:nvPr>
        </p:nvSpPr>
        <p:spPr/>
        <p:txBody>
          <a:bodyPr/>
          <a:lstStyle/>
          <a:p>
            <a:r>
              <a:rPr lang="en-US" dirty="0"/>
              <a:t>Files</a:t>
            </a:r>
          </a:p>
        </p:txBody>
      </p:sp>
      <p:sp>
        <p:nvSpPr>
          <p:cNvPr id="3" name="Text Placeholder 2">
            <a:extLst>
              <a:ext uri="{FF2B5EF4-FFF2-40B4-BE49-F238E27FC236}">
                <a16:creationId xmlns:a16="http://schemas.microsoft.com/office/drawing/2014/main" id="{D24FAB95-3882-4659-A8E7-AD1DFBD1E71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01227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EC80BEF-FF38-43D1-AB2E-1DB8E42470B3}"/>
              </a:ext>
            </a:extLst>
          </p:cNvPr>
          <p:cNvSpPr>
            <a:spLocks noGrp="1"/>
          </p:cNvSpPr>
          <p:nvPr>
            <p:ph type="title"/>
          </p:nvPr>
        </p:nvSpPr>
        <p:spPr/>
        <p:txBody>
          <a:bodyPr/>
          <a:lstStyle/>
          <a:p>
            <a:r>
              <a:rPr lang="en-US" dirty="0"/>
              <a:t>UNIX file abstraction</a:t>
            </a:r>
          </a:p>
        </p:txBody>
      </p:sp>
      <p:sp>
        <p:nvSpPr>
          <p:cNvPr id="5" name="Content Placeholder 4">
            <a:extLst>
              <a:ext uri="{FF2B5EF4-FFF2-40B4-BE49-F238E27FC236}">
                <a16:creationId xmlns:a16="http://schemas.microsoft.com/office/drawing/2014/main" id="{4705D358-0868-4069-88B3-CC563424555C}"/>
              </a:ext>
            </a:extLst>
          </p:cNvPr>
          <p:cNvSpPr>
            <a:spLocks noGrp="1"/>
          </p:cNvSpPr>
          <p:nvPr>
            <p:ph idx="1"/>
          </p:nvPr>
        </p:nvSpPr>
        <p:spPr/>
        <p:txBody>
          <a:bodyPr>
            <a:normAutofit fontScale="92500" lnSpcReduction="10000"/>
          </a:bodyPr>
          <a:lstStyle/>
          <a:p>
            <a:r>
              <a:rPr lang="en-US" dirty="0"/>
              <a:t>The UNIX file abstraction uses two key ideas:</a:t>
            </a:r>
          </a:p>
          <a:p>
            <a:pPr lvl="1"/>
            <a:r>
              <a:rPr lang="en-US" dirty="0"/>
              <a:t>A file is a sequence of bytes</a:t>
            </a:r>
          </a:p>
          <a:p>
            <a:pPr lvl="1"/>
            <a:r>
              <a:rPr lang="en-US" dirty="0"/>
              <a:t>Everything is a file</a:t>
            </a:r>
          </a:p>
          <a:p>
            <a:r>
              <a:rPr lang="en-US" dirty="0"/>
              <a:t>This abstraction is different from the traditional idea of files in a few ways:</a:t>
            </a:r>
          </a:p>
          <a:p>
            <a:pPr lvl="1"/>
            <a:r>
              <a:rPr lang="en-US" dirty="0"/>
              <a:t>Moving backwards and forwards within a file isn't always possible</a:t>
            </a:r>
          </a:p>
          <a:p>
            <a:pPr lvl="1"/>
            <a:r>
              <a:rPr lang="en-US" dirty="0"/>
              <a:t>Files don't always have names or live in a particular place</a:t>
            </a:r>
          </a:p>
          <a:p>
            <a:pPr lvl="1"/>
            <a:r>
              <a:rPr lang="en-US" dirty="0"/>
              <a:t>Files don't always have a set structure</a:t>
            </a:r>
          </a:p>
          <a:p>
            <a:r>
              <a:rPr lang="en-US" dirty="0"/>
              <a:t>Even so, creating, deleting, opening, closing, reading, and writing can be treated the same</a:t>
            </a:r>
          </a:p>
        </p:txBody>
      </p:sp>
    </p:spTree>
    <p:extLst>
      <p:ext uri="{BB962C8B-B14F-4D97-AF65-F5344CB8AC3E}">
        <p14:creationId xmlns:p14="http://schemas.microsoft.com/office/powerpoint/2010/main" val="3626441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Opening files</a:t>
            </a:r>
          </a:p>
        </p:txBody>
      </p:sp>
      <p:sp>
        <p:nvSpPr>
          <p:cNvPr id="3" name="Content Placeholder 2"/>
          <p:cNvSpPr>
            <a:spLocks noGrp="1"/>
          </p:cNvSpPr>
          <p:nvPr>
            <p:ph idx="1"/>
          </p:nvPr>
        </p:nvSpPr>
        <p:spPr>
          <a:xfrm>
            <a:off x="609600" y="1775193"/>
            <a:ext cx="10972800" cy="3330208"/>
          </a:xfrm>
        </p:spPr>
        <p:txBody>
          <a:bodyPr>
            <a:normAutofit/>
          </a:bodyPr>
          <a:lstStyle/>
          <a:p>
            <a:r>
              <a:rPr lang="en-US" dirty="0"/>
              <a:t>To open a file for reading or writing, use the </a:t>
            </a:r>
            <a:r>
              <a:rPr lang="en-US" b="1" dirty="0">
                <a:latin typeface="Courier New" pitchFamily="49" charset="0"/>
                <a:cs typeface="Courier New" pitchFamily="49" charset="0"/>
              </a:rPr>
              <a:t>open()</a:t>
            </a:r>
            <a:r>
              <a:rPr lang="en-US" dirty="0"/>
              <a:t> function</a:t>
            </a:r>
          </a:p>
          <a:p>
            <a:r>
              <a:rPr lang="en-US" dirty="0"/>
              <a:t>The </a:t>
            </a:r>
            <a:r>
              <a:rPr lang="en-US" b="1" dirty="0">
                <a:latin typeface="Courier New" pitchFamily="49" charset="0"/>
                <a:cs typeface="Courier New" pitchFamily="49" charset="0"/>
              </a:rPr>
              <a:t>open()</a:t>
            </a:r>
            <a:r>
              <a:rPr lang="en-US" dirty="0"/>
              <a:t> function takes the file name, an </a:t>
            </a:r>
            <a:r>
              <a:rPr lang="en-US" b="1" dirty="0">
                <a:latin typeface="Courier New" pitchFamily="49" charset="0"/>
                <a:cs typeface="Courier New" pitchFamily="49" charset="0"/>
              </a:rPr>
              <a:t>int</a:t>
            </a:r>
            <a:r>
              <a:rPr lang="en-US" dirty="0"/>
              <a:t> for mode, and an (optional) </a:t>
            </a:r>
            <a:r>
              <a:rPr lang="en-US" b="1" dirty="0" err="1">
                <a:latin typeface="Courier New" pitchFamily="49" charset="0"/>
                <a:cs typeface="Courier New" pitchFamily="49" charset="0"/>
              </a:rPr>
              <a:t>mode_t</a:t>
            </a:r>
            <a:r>
              <a:rPr lang="en-US" dirty="0"/>
              <a:t> for permissions</a:t>
            </a:r>
          </a:p>
          <a:p>
            <a:r>
              <a:rPr lang="en-US" dirty="0"/>
              <a:t>The name refers to an entity somewhere in the directory structure that might or might not be a normal file</a:t>
            </a:r>
          </a:p>
          <a:p>
            <a:r>
              <a:rPr lang="en-US" dirty="0"/>
              <a:t>It returns a file descriptor as an </a:t>
            </a:r>
            <a:r>
              <a:rPr lang="en-US" b="1" dirty="0">
                <a:latin typeface="Courier New" panose="02070309020205020404" pitchFamily="49" charset="0"/>
                <a:cs typeface="Courier New" panose="02070309020205020404" pitchFamily="49" charset="0"/>
              </a:rPr>
              <a:t>int</a:t>
            </a:r>
          </a:p>
        </p:txBody>
      </p:sp>
      <p:sp>
        <p:nvSpPr>
          <p:cNvPr id="4" name="Content Placeholder 4"/>
          <p:cNvSpPr txBox="1">
            <a:spLocks/>
          </p:cNvSpPr>
          <p:nvPr/>
        </p:nvSpPr>
        <p:spPr>
          <a:xfrm>
            <a:off x="609600" y="5257800"/>
            <a:ext cx="10972800" cy="914400"/>
          </a:xfrm>
          <a:prstGeom prst="rect">
            <a:avLst/>
          </a:prstGeom>
        </p:spPr>
        <p:style>
          <a:lnRef idx="1">
            <a:schemeClr val="dk1"/>
          </a:lnRef>
          <a:fillRef idx="2">
            <a:schemeClr val="dk1"/>
          </a:fillRef>
          <a:effectRef idx="1">
            <a:schemeClr val="dk1"/>
          </a:effectRef>
          <a:fontRef idx="minor">
            <a:schemeClr val="dk1"/>
          </a:fontRef>
        </p:style>
        <p:txBody>
          <a:bodyPr vert="horz" lIns="54864" tIns="91440" rtlCol="0" anchor="ctr">
            <a:normAutofit/>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dk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dk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dk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dk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dk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dk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dk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dk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dk1"/>
                </a:solidFill>
                <a:latin typeface="+mn-lt"/>
                <a:ea typeface="+mn-ea"/>
                <a:cs typeface="+mn-cs"/>
              </a:defRPr>
            </a:lvl9pPr>
            <a:extLst/>
          </a:lstStyle>
          <a:p>
            <a:pPr marL="118872" indent="0">
              <a:buNone/>
            </a:pPr>
            <a:r>
              <a:rPr lang="en-US" sz="2800" b="1" dirty="0">
                <a:solidFill>
                  <a:srgbClr val="0070C0"/>
                </a:solidFill>
                <a:latin typeface="Courier New" pitchFamily="49" charset="0"/>
                <a:cs typeface="Courier New" pitchFamily="49" charset="0"/>
              </a:rPr>
              <a:t>int</a:t>
            </a:r>
            <a:r>
              <a:rPr lang="en-US" sz="2800" b="1" dirty="0">
                <a:solidFill>
                  <a:schemeClr val="tx1"/>
                </a:solidFill>
                <a:latin typeface="Courier New" pitchFamily="49" charset="0"/>
                <a:cs typeface="Courier New" pitchFamily="49" charset="0"/>
              </a:rPr>
              <a:t> </a:t>
            </a:r>
            <a:r>
              <a:rPr lang="en-US" sz="2800" b="1" dirty="0" err="1">
                <a:solidFill>
                  <a:schemeClr val="tx1"/>
                </a:solidFill>
                <a:latin typeface="Courier New" pitchFamily="49" charset="0"/>
                <a:cs typeface="Courier New" pitchFamily="49" charset="0"/>
              </a:rPr>
              <a:t>fd</a:t>
            </a:r>
            <a:r>
              <a:rPr lang="en-US" sz="2800" b="1" dirty="0">
                <a:solidFill>
                  <a:schemeClr val="tx1"/>
                </a:solidFill>
                <a:latin typeface="Courier New" pitchFamily="49" charset="0"/>
                <a:cs typeface="Courier New" pitchFamily="49" charset="0"/>
              </a:rPr>
              <a:t> = open (</a:t>
            </a:r>
            <a:r>
              <a:rPr lang="en-US" sz="2800" b="1" dirty="0">
                <a:solidFill>
                  <a:srgbClr val="C00000"/>
                </a:solidFill>
                <a:latin typeface="Courier New" pitchFamily="49" charset="0"/>
                <a:cs typeface="Courier New" pitchFamily="49" charset="0"/>
              </a:rPr>
              <a:t>"input.dat"</a:t>
            </a:r>
            <a:r>
              <a:rPr lang="en-US" sz="2800" b="1" dirty="0">
                <a:solidFill>
                  <a:schemeClr val="tx1"/>
                </a:solidFill>
                <a:latin typeface="Courier New" pitchFamily="49" charset="0"/>
                <a:cs typeface="Courier New" pitchFamily="49" charset="0"/>
              </a:rPr>
              <a:t>, O_RDONLY);</a:t>
            </a:r>
          </a:p>
        </p:txBody>
      </p:sp>
    </p:spTree>
    <p:extLst>
      <p:ext uri="{BB962C8B-B14F-4D97-AF65-F5344CB8AC3E}">
        <p14:creationId xmlns:p14="http://schemas.microsoft.com/office/powerpoint/2010/main" val="3623486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26D08-F952-4EC0-9106-546F9AB1CCF0}"/>
              </a:ext>
            </a:extLst>
          </p:cNvPr>
          <p:cNvSpPr>
            <a:spLocks noGrp="1"/>
          </p:cNvSpPr>
          <p:nvPr>
            <p:ph type="title"/>
          </p:nvPr>
        </p:nvSpPr>
        <p:spPr/>
        <p:txBody>
          <a:bodyPr/>
          <a:lstStyle/>
          <a:p>
            <a:r>
              <a:rPr lang="en-US" dirty="0"/>
              <a:t>Constants</a:t>
            </a:r>
          </a:p>
        </p:txBody>
      </p:sp>
      <p:sp>
        <p:nvSpPr>
          <p:cNvPr id="3" name="Content Placeholder 2">
            <a:extLst>
              <a:ext uri="{FF2B5EF4-FFF2-40B4-BE49-F238E27FC236}">
                <a16:creationId xmlns:a16="http://schemas.microsoft.com/office/drawing/2014/main" id="{7F928702-BCF5-40A7-8106-258AD8DE7569}"/>
              </a:ext>
            </a:extLst>
          </p:cNvPr>
          <p:cNvSpPr>
            <a:spLocks noGrp="1"/>
          </p:cNvSpPr>
          <p:nvPr>
            <p:ph idx="1"/>
          </p:nvPr>
        </p:nvSpPr>
        <p:spPr>
          <a:xfrm>
            <a:off x="609600" y="1775193"/>
            <a:ext cx="10972800" cy="1272807"/>
          </a:xfrm>
        </p:spPr>
        <p:txBody>
          <a:bodyPr>
            <a:normAutofit fontScale="70000" lnSpcReduction="20000"/>
          </a:bodyPr>
          <a:lstStyle/>
          <a:p>
            <a:r>
              <a:rPr lang="en-US" dirty="0"/>
              <a:t>A number of constants specify whether the opening is for reading or writing</a:t>
            </a:r>
          </a:p>
          <a:p>
            <a:r>
              <a:rPr lang="en-US" dirty="0"/>
              <a:t>The optional permissions value has other constants to set the permissions of the file when creating a new one</a:t>
            </a:r>
          </a:p>
          <a:p>
            <a:r>
              <a:rPr lang="en-US" dirty="0"/>
              <a:t>Both sets of constants can be bitwise </a:t>
            </a:r>
            <a:r>
              <a:rPr lang="en-US" dirty="0" err="1"/>
              <a:t>ORed</a:t>
            </a:r>
            <a:r>
              <a:rPr lang="en-US" dirty="0"/>
              <a:t> together to make complicated values</a:t>
            </a:r>
          </a:p>
        </p:txBody>
      </p:sp>
      <p:graphicFrame>
        <p:nvGraphicFramePr>
          <p:cNvPr id="4" name="Table 3">
            <a:extLst>
              <a:ext uri="{FF2B5EF4-FFF2-40B4-BE49-F238E27FC236}">
                <a16:creationId xmlns:a16="http://schemas.microsoft.com/office/drawing/2014/main" id="{C8DF13E6-E93D-41EE-87A9-F989AFEEAFD9}"/>
              </a:ext>
            </a:extLst>
          </p:cNvPr>
          <p:cNvGraphicFramePr>
            <a:graphicFrameLocks noGrp="1"/>
          </p:cNvGraphicFramePr>
          <p:nvPr>
            <p:extLst>
              <p:ext uri="{D42A27DB-BD31-4B8C-83A1-F6EECF244321}">
                <p14:modId xmlns:p14="http://schemas.microsoft.com/office/powerpoint/2010/main" val="3064625929"/>
              </p:ext>
            </p:extLst>
          </p:nvPr>
        </p:nvGraphicFramePr>
        <p:xfrm>
          <a:off x="639636" y="3393440"/>
          <a:ext cx="7707948" cy="2966720"/>
        </p:xfrm>
        <a:graphic>
          <a:graphicData uri="http://schemas.openxmlformats.org/drawingml/2006/table">
            <a:tbl>
              <a:tblPr firstRow="1" bandRow="1">
                <a:tableStyleId>{5C22544A-7EE6-4342-B048-85BDC9FD1C3A}</a:tableStyleId>
              </a:tblPr>
              <a:tblGrid>
                <a:gridCol w="1684655">
                  <a:extLst>
                    <a:ext uri="{9D8B030D-6E8A-4147-A177-3AD203B41FA5}">
                      <a16:colId xmlns:a16="http://schemas.microsoft.com/office/drawing/2014/main" val="2812063620"/>
                    </a:ext>
                  </a:extLst>
                </a:gridCol>
                <a:gridCol w="6023293">
                  <a:extLst>
                    <a:ext uri="{9D8B030D-6E8A-4147-A177-3AD203B41FA5}">
                      <a16:colId xmlns:a16="http://schemas.microsoft.com/office/drawing/2014/main" val="2196293215"/>
                    </a:ext>
                  </a:extLst>
                </a:gridCol>
              </a:tblGrid>
              <a:tr h="370840">
                <a:tc>
                  <a:txBody>
                    <a:bodyPr/>
                    <a:lstStyle/>
                    <a:p>
                      <a:pPr algn="ctr"/>
                      <a:r>
                        <a:rPr lang="en-US" dirty="0"/>
                        <a:t>Access</a:t>
                      </a:r>
                    </a:p>
                  </a:txBody>
                  <a:tcPr/>
                </a:tc>
                <a:tc>
                  <a:txBody>
                    <a:bodyPr/>
                    <a:lstStyle/>
                    <a:p>
                      <a:r>
                        <a:rPr lang="en-US" dirty="0"/>
                        <a:t>Meaning</a:t>
                      </a:r>
                    </a:p>
                  </a:txBody>
                  <a:tcPr/>
                </a:tc>
                <a:extLst>
                  <a:ext uri="{0D108BD9-81ED-4DB2-BD59-A6C34878D82A}">
                    <a16:rowId xmlns:a16="http://schemas.microsoft.com/office/drawing/2014/main" val="734441046"/>
                  </a:ext>
                </a:extLst>
              </a:tr>
              <a:tr h="370840">
                <a:tc>
                  <a:txBody>
                    <a:bodyPr/>
                    <a:lstStyle/>
                    <a:p>
                      <a:pPr algn="ctr" fontAlgn="t"/>
                      <a:r>
                        <a:rPr lang="en-US" b="1" dirty="0">
                          <a:effectLst/>
                          <a:latin typeface="Courier New" panose="02070309020205020404" pitchFamily="49" charset="0"/>
                          <a:cs typeface="Courier New" panose="02070309020205020404" pitchFamily="49" charset="0"/>
                        </a:rPr>
                        <a:t>O_RDONLY</a:t>
                      </a:r>
                    </a:p>
                  </a:txBody>
                  <a:tcPr/>
                </a:tc>
                <a:tc>
                  <a:txBody>
                    <a:bodyPr/>
                    <a:lstStyle/>
                    <a:p>
                      <a:pPr fontAlgn="t"/>
                      <a:r>
                        <a:rPr lang="en-US">
                          <a:effectLst/>
                        </a:rPr>
                        <a:t>Open for reading only</a:t>
                      </a:r>
                    </a:p>
                  </a:txBody>
                  <a:tcPr/>
                </a:tc>
                <a:extLst>
                  <a:ext uri="{0D108BD9-81ED-4DB2-BD59-A6C34878D82A}">
                    <a16:rowId xmlns:a16="http://schemas.microsoft.com/office/drawing/2014/main" val="2399556047"/>
                  </a:ext>
                </a:extLst>
              </a:tr>
              <a:tr h="370840">
                <a:tc>
                  <a:txBody>
                    <a:bodyPr/>
                    <a:lstStyle/>
                    <a:p>
                      <a:pPr algn="ctr" fontAlgn="t"/>
                      <a:r>
                        <a:rPr lang="en-US" b="1">
                          <a:effectLst/>
                          <a:latin typeface="Courier New" panose="02070309020205020404" pitchFamily="49" charset="0"/>
                          <a:cs typeface="Courier New" panose="02070309020205020404" pitchFamily="49" charset="0"/>
                        </a:rPr>
                        <a:t>O_WRONLY</a:t>
                      </a:r>
                    </a:p>
                  </a:txBody>
                  <a:tcPr/>
                </a:tc>
                <a:tc>
                  <a:txBody>
                    <a:bodyPr/>
                    <a:lstStyle/>
                    <a:p>
                      <a:pPr fontAlgn="t"/>
                      <a:r>
                        <a:rPr lang="en-US">
                          <a:effectLst/>
                        </a:rPr>
                        <a:t>Open for writing only</a:t>
                      </a:r>
                    </a:p>
                  </a:txBody>
                  <a:tcPr/>
                </a:tc>
                <a:extLst>
                  <a:ext uri="{0D108BD9-81ED-4DB2-BD59-A6C34878D82A}">
                    <a16:rowId xmlns:a16="http://schemas.microsoft.com/office/drawing/2014/main" val="1922972976"/>
                  </a:ext>
                </a:extLst>
              </a:tr>
              <a:tr h="370840">
                <a:tc>
                  <a:txBody>
                    <a:bodyPr/>
                    <a:lstStyle/>
                    <a:p>
                      <a:pPr algn="ctr" fontAlgn="t"/>
                      <a:r>
                        <a:rPr lang="en-US" b="1">
                          <a:effectLst/>
                          <a:latin typeface="Courier New" panose="02070309020205020404" pitchFamily="49" charset="0"/>
                          <a:cs typeface="Courier New" panose="02070309020205020404" pitchFamily="49" charset="0"/>
                        </a:rPr>
                        <a:t>O_RDWR</a:t>
                      </a:r>
                    </a:p>
                  </a:txBody>
                  <a:tcPr/>
                </a:tc>
                <a:tc>
                  <a:txBody>
                    <a:bodyPr/>
                    <a:lstStyle/>
                    <a:p>
                      <a:pPr fontAlgn="t"/>
                      <a:r>
                        <a:rPr lang="en-US" dirty="0">
                          <a:effectLst/>
                        </a:rPr>
                        <a:t>Open for reading and writing</a:t>
                      </a:r>
                    </a:p>
                  </a:txBody>
                  <a:tcPr/>
                </a:tc>
                <a:extLst>
                  <a:ext uri="{0D108BD9-81ED-4DB2-BD59-A6C34878D82A}">
                    <a16:rowId xmlns:a16="http://schemas.microsoft.com/office/drawing/2014/main" val="2462640147"/>
                  </a:ext>
                </a:extLst>
              </a:tr>
              <a:tr h="370840">
                <a:tc>
                  <a:txBody>
                    <a:bodyPr/>
                    <a:lstStyle/>
                    <a:p>
                      <a:pPr algn="ctr" fontAlgn="t"/>
                      <a:r>
                        <a:rPr lang="en-US" b="1">
                          <a:effectLst/>
                          <a:latin typeface="Courier New" panose="02070309020205020404" pitchFamily="49" charset="0"/>
                          <a:cs typeface="Courier New" panose="02070309020205020404" pitchFamily="49" charset="0"/>
                        </a:rPr>
                        <a:t>O_NONBLOCK</a:t>
                      </a:r>
                    </a:p>
                  </a:txBody>
                  <a:tcPr/>
                </a:tc>
                <a:tc>
                  <a:txBody>
                    <a:bodyPr/>
                    <a:lstStyle/>
                    <a:p>
                      <a:pPr fontAlgn="t"/>
                      <a:r>
                        <a:rPr lang="en-US" dirty="0">
                          <a:effectLst/>
                        </a:rPr>
                        <a:t>Do not block on opening while waiting for data</a:t>
                      </a:r>
                    </a:p>
                  </a:txBody>
                  <a:tcPr/>
                </a:tc>
                <a:extLst>
                  <a:ext uri="{0D108BD9-81ED-4DB2-BD59-A6C34878D82A}">
                    <a16:rowId xmlns:a16="http://schemas.microsoft.com/office/drawing/2014/main" val="3571843503"/>
                  </a:ext>
                </a:extLst>
              </a:tr>
              <a:tr h="370840">
                <a:tc>
                  <a:txBody>
                    <a:bodyPr/>
                    <a:lstStyle/>
                    <a:p>
                      <a:pPr algn="ctr" fontAlgn="t"/>
                      <a:r>
                        <a:rPr lang="en-US" b="1">
                          <a:effectLst/>
                          <a:latin typeface="Courier New" panose="02070309020205020404" pitchFamily="49" charset="0"/>
                          <a:cs typeface="Courier New" panose="02070309020205020404" pitchFamily="49" charset="0"/>
                        </a:rPr>
                        <a:t>O_CREAT</a:t>
                      </a:r>
                    </a:p>
                  </a:txBody>
                  <a:tcPr/>
                </a:tc>
                <a:tc>
                  <a:txBody>
                    <a:bodyPr/>
                    <a:lstStyle/>
                    <a:p>
                      <a:pPr fontAlgn="t"/>
                      <a:r>
                        <a:rPr lang="en-US" dirty="0">
                          <a:effectLst/>
                        </a:rPr>
                        <a:t>Create the file if it does not exist, requires  </a:t>
                      </a:r>
                      <a:r>
                        <a:rPr lang="en-US" b="1" dirty="0" err="1">
                          <a:effectLst/>
                          <a:latin typeface="Courier New" panose="02070309020205020404" pitchFamily="49" charset="0"/>
                          <a:cs typeface="Courier New" panose="02070309020205020404" pitchFamily="49" charset="0"/>
                        </a:rPr>
                        <a:t>mode_t</a:t>
                      </a:r>
                      <a:r>
                        <a:rPr lang="en-US" dirty="0">
                          <a:effectLst/>
                        </a:rPr>
                        <a:t> argument</a:t>
                      </a:r>
                    </a:p>
                  </a:txBody>
                  <a:tcPr/>
                </a:tc>
                <a:extLst>
                  <a:ext uri="{0D108BD9-81ED-4DB2-BD59-A6C34878D82A}">
                    <a16:rowId xmlns:a16="http://schemas.microsoft.com/office/drawing/2014/main" val="1098864202"/>
                  </a:ext>
                </a:extLst>
              </a:tr>
              <a:tr h="370840">
                <a:tc>
                  <a:txBody>
                    <a:bodyPr/>
                    <a:lstStyle/>
                    <a:p>
                      <a:pPr algn="ctr" fontAlgn="t"/>
                      <a:r>
                        <a:rPr lang="en-US" b="1" dirty="0">
                          <a:effectLst/>
                          <a:latin typeface="Courier New" panose="02070309020205020404" pitchFamily="49" charset="0"/>
                          <a:cs typeface="Courier New" panose="02070309020205020404" pitchFamily="49" charset="0"/>
                        </a:rPr>
                        <a:t>O_TRUNC</a:t>
                      </a:r>
                    </a:p>
                  </a:txBody>
                  <a:tcPr/>
                </a:tc>
                <a:tc>
                  <a:txBody>
                    <a:bodyPr/>
                    <a:lstStyle/>
                    <a:p>
                      <a:pPr fontAlgn="t"/>
                      <a:r>
                        <a:rPr lang="en-US">
                          <a:effectLst/>
                        </a:rPr>
                        <a:t>Truncate to size 0</a:t>
                      </a:r>
                    </a:p>
                  </a:txBody>
                  <a:tcPr/>
                </a:tc>
                <a:extLst>
                  <a:ext uri="{0D108BD9-81ED-4DB2-BD59-A6C34878D82A}">
                    <a16:rowId xmlns:a16="http://schemas.microsoft.com/office/drawing/2014/main" val="3018874274"/>
                  </a:ext>
                </a:extLst>
              </a:tr>
              <a:tr h="370840">
                <a:tc>
                  <a:txBody>
                    <a:bodyPr/>
                    <a:lstStyle/>
                    <a:p>
                      <a:pPr algn="ctr" fontAlgn="t"/>
                      <a:r>
                        <a:rPr lang="en-US" b="1" dirty="0">
                          <a:effectLst/>
                          <a:latin typeface="Courier New" panose="02070309020205020404" pitchFamily="49" charset="0"/>
                          <a:cs typeface="Courier New" panose="02070309020205020404" pitchFamily="49" charset="0"/>
                        </a:rPr>
                        <a:t>O_EXCL</a:t>
                      </a:r>
                    </a:p>
                  </a:txBody>
                  <a:tcPr/>
                </a:tc>
                <a:tc>
                  <a:txBody>
                    <a:bodyPr/>
                    <a:lstStyle/>
                    <a:p>
                      <a:pPr fontAlgn="t"/>
                      <a:r>
                        <a:rPr lang="en-US" dirty="0">
                          <a:effectLst/>
                        </a:rPr>
                        <a:t>Error if </a:t>
                      </a:r>
                      <a:r>
                        <a:rPr lang="en-US" b="1" dirty="0">
                          <a:effectLst/>
                          <a:latin typeface="Courier New" panose="02070309020205020404" pitchFamily="49" charset="0"/>
                          <a:cs typeface="Courier New" panose="02070309020205020404" pitchFamily="49" charset="0"/>
                        </a:rPr>
                        <a:t>O_CREAT</a:t>
                      </a:r>
                      <a:r>
                        <a:rPr lang="en-US" dirty="0">
                          <a:effectLst/>
                        </a:rPr>
                        <a:t> and the file exists</a:t>
                      </a:r>
                    </a:p>
                  </a:txBody>
                  <a:tcPr/>
                </a:tc>
                <a:extLst>
                  <a:ext uri="{0D108BD9-81ED-4DB2-BD59-A6C34878D82A}">
                    <a16:rowId xmlns:a16="http://schemas.microsoft.com/office/drawing/2014/main" val="2481993661"/>
                  </a:ext>
                </a:extLst>
              </a:tr>
            </a:tbl>
          </a:graphicData>
        </a:graphic>
      </p:graphicFrame>
      <p:graphicFrame>
        <p:nvGraphicFramePr>
          <p:cNvPr id="6" name="Table 5">
            <a:extLst>
              <a:ext uri="{FF2B5EF4-FFF2-40B4-BE49-F238E27FC236}">
                <a16:creationId xmlns:a16="http://schemas.microsoft.com/office/drawing/2014/main" id="{58065288-2D5E-41E4-A87B-BD27E14DD12B}"/>
              </a:ext>
            </a:extLst>
          </p:cNvPr>
          <p:cNvGraphicFramePr>
            <a:graphicFrameLocks noGrp="1"/>
          </p:cNvGraphicFramePr>
          <p:nvPr>
            <p:extLst>
              <p:ext uri="{D42A27DB-BD31-4B8C-83A1-F6EECF244321}">
                <p14:modId xmlns:p14="http://schemas.microsoft.com/office/powerpoint/2010/main" val="2151007177"/>
              </p:ext>
            </p:extLst>
          </p:nvPr>
        </p:nvGraphicFramePr>
        <p:xfrm>
          <a:off x="8763000" y="2994152"/>
          <a:ext cx="2999232" cy="3708400"/>
        </p:xfrm>
        <a:graphic>
          <a:graphicData uri="http://schemas.openxmlformats.org/drawingml/2006/table">
            <a:tbl>
              <a:tblPr firstRow="1" bandRow="1">
                <a:tableStyleId>{5C22544A-7EE6-4342-B048-85BDC9FD1C3A}</a:tableStyleId>
              </a:tblPr>
              <a:tblGrid>
                <a:gridCol w="1275080">
                  <a:extLst>
                    <a:ext uri="{9D8B030D-6E8A-4147-A177-3AD203B41FA5}">
                      <a16:colId xmlns:a16="http://schemas.microsoft.com/office/drawing/2014/main" val="3660873256"/>
                    </a:ext>
                  </a:extLst>
                </a:gridCol>
                <a:gridCol w="1724152">
                  <a:extLst>
                    <a:ext uri="{9D8B030D-6E8A-4147-A177-3AD203B41FA5}">
                      <a16:colId xmlns:a16="http://schemas.microsoft.com/office/drawing/2014/main" val="360254153"/>
                    </a:ext>
                  </a:extLst>
                </a:gridCol>
              </a:tblGrid>
              <a:tr h="370840">
                <a:tc>
                  <a:txBody>
                    <a:bodyPr/>
                    <a:lstStyle/>
                    <a:p>
                      <a:pPr algn="ctr" fontAlgn="b"/>
                      <a:r>
                        <a:rPr lang="en-US" dirty="0">
                          <a:effectLst/>
                        </a:rPr>
                        <a:t>Name</a:t>
                      </a:r>
                    </a:p>
                  </a:txBody>
                  <a:tcPr anchor="b"/>
                </a:tc>
                <a:tc>
                  <a:txBody>
                    <a:bodyPr/>
                    <a:lstStyle/>
                    <a:p>
                      <a:pPr algn="l" fontAlgn="b"/>
                      <a:r>
                        <a:rPr lang="en-US">
                          <a:effectLst/>
                        </a:rPr>
                        <a:t>Description</a:t>
                      </a:r>
                    </a:p>
                  </a:txBody>
                  <a:tcPr anchor="b"/>
                </a:tc>
                <a:extLst>
                  <a:ext uri="{0D108BD9-81ED-4DB2-BD59-A6C34878D82A}">
                    <a16:rowId xmlns:a16="http://schemas.microsoft.com/office/drawing/2014/main" val="949237728"/>
                  </a:ext>
                </a:extLst>
              </a:tr>
              <a:tr h="370840">
                <a:tc>
                  <a:txBody>
                    <a:bodyPr/>
                    <a:lstStyle/>
                    <a:p>
                      <a:pPr algn="ctr" fontAlgn="t"/>
                      <a:r>
                        <a:rPr lang="en-US" b="1" dirty="0">
                          <a:effectLst/>
                          <a:latin typeface="Courier New" panose="02070309020205020404" pitchFamily="49" charset="0"/>
                          <a:cs typeface="Courier New" panose="02070309020205020404" pitchFamily="49" charset="0"/>
                        </a:rPr>
                        <a:t>S_IRUSR</a:t>
                      </a:r>
                    </a:p>
                  </a:txBody>
                  <a:tcPr/>
                </a:tc>
                <a:tc>
                  <a:txBody>
                    <a:bodyPr/>
                    <a:lstStyle/>
                    <a:p>
                      <a:pPr algn="l" fontAlgn="t"/>
                      <a:r>
                        <a:rPr lang="en-US">
                          <a:effectLst/>
                        </a:rPr>
                        <a:t>Read (user)</a:t>
                      </a:r>
                    </a:p>
                  </a:txBody>
                  <a:tcPr/>
                </a:tc>
                <a:extLst>
                  <a:ext uri="{0D108BD9-81ED-4DB2-BD59-A6C34878D82A}">
                    <a16:rowId xmlns:a16="http://schemas.microsoft.com/office/drawing/2014/main" val="4010605459"/>
                  </a:ext>
                </a:extLst>
              </a:tr>
              <a:tr h="370840">
                <a:tc>
                  <a:txBody>
                    <a:bodyPr/>
                    <a:lstStyle/>
                    <a:p>
                      <a:pPr algn="ctr" fontAlgn="t"/>
                      <a:r>
                        <a:rPr lang="en-US" b="1" dirty="0">
                          <a:effectLst/>
                          <a:latin typeface="Courier New" panose="02070309020205020404" pitchFamily="49" charset="0"/>
                          <a:cs typeface="Courier New" panose="02070309020205020404" pitchFamily="49" charset="0"/>
                        </a:rPr>
                        <a:t>S_IWUSR</a:t>
                      </a:r>
                    </a:p>
                  </a:txBody>
                  <a:tcPr/>
                </a:tc>
                <a:tc>
                  <a:txBody>
                    <a:bodyPr/>
                    <a:lstStyle/>
                    <a:p>
                      <a:pPr algn="l" fontAlgn="t"/>
                      <a:r>
                        <a:rPr lang="en-US">
                          <a:effectLst/>
                        </a:rPr>
                        <a:t>Write (user)</a:t>
                      </a:r>
                    </a:p>
                  </a:txBody>
                  <a:tcPr/>
                </a:tc>
                <a:extLst>
                  <a:ext uri="{0D108BD9-81ED-4DB2-BD59-A6C34878D82A}">
                    <a16:rowId xmlns:a16="http://schemas.microsoft.com/office/drawing/2014/main" val="2219498077"/>
                  </a:ext>
                </a:extLst>
              </a:tr>
              <a:tr h="370840">
                <a:tc>
                  <a:txBody>
                    <a:bodyPr/>
                    <a:lstStyle/>
                    <a:p>
                      <a:pPr algn="ctr" fontAlgn="t"/>
                      <a:r>
                        <a:rPr lang="en-US" b="1" dirty="0">
                          <a:effectLst/>
                          <a:latin typeface="Courier New" panose="02070309020205020404" pitchFamily="49" charset="0"/>
                          <a:cs typeface="Courier New" panose="02070309020205020404" pitchFamily="49" charset="0"/>
                        </a:rPr>
                        <a:t>S_IXUSR</a:t>
                      </a:r>
                    </a:p>
                  </a:txBody>
                  <a:tcPr/>
                </a:tc>
                <a:tc>
                  <a:txBody>
                    <a:bodyPr/>
                    <a:lstStyle/>
                    <a:p>
                      <a:pPr algn="l" fontAlgn="t"/>
                      <a:r>
                        <a:rPr lang="en-US">
                          <a:effectLst/>
                        </a:rPr>
                        <a:t>Execute (user)</a:t>
                      </a:r>
                    </a:p>
                  </a:txBody>
                  <a:tcPr/>
                </a:tc>
                <a:extLst>
                  <a:ext uri="{0D108BD9-81ED-4DB2-BD59-A6C34878D82A}">
                    <a16:rowId xmlns:a16="http://schemas.microsoft.com/office/drawing/2014/main" val="2382111432"/>
                  </a:ext>
                </a:extLst>
              </a:tr>
              <a:tr h="370840">
                <a:tc>
                  <a:txBody>
                    <a:bodyPr/>
                    <a:lstStyle/>
                    <a:p>
                      <a:pPr algn="ctr" fontAlgn="t"/>
                      <a:r>
                        <a:rPr lang="en-US" b="1" dirty="0">
                          <a:effectLst/>
                          <a:latin typeface="Courier New" panose="02070309020205020404" pitchFamily="49" charset="0"/>
                          <a:cs typeface="Courier New" panose="02070309020205020404" pitchFamily="49" charset="0"/>
                        </a:rPr>
                        <a:t>S_IRGRP</a:t>
                      </a:r>
                    </a:p>
                  </a:txBody>
                  <a:tcPr/>
                </a:tc>
                <a:tc>
                  <a:txBody>
                    <a:bodyPr/>
                    <a:lstStyle/>
                    <a:p>
                      <a:pPr algn="l" fontAlgn="t"/>
                      <a:r>
                        <a:rPr lang="en-US">
                          <a:effectLst/>
                        </a:rPr>
                        <a:t>Read (group)</a:t>
                      </a:r>
                    </a:p>
                  </a:txBody>
                  <a:tcPr/>
                </a:tc>
                <a:extLst>
                  <a:ext uri="{0D108BD9-81ED-4DB2-BD59-A6C34878D82A}">
                    <a16:rowId xmlns:a16="http://schemas.microsoft.com/office/drawing/2014/main" val="2735938711"/>
                  </a:ext>
                </a:extLst>
              </a:tr>
              <a:tr h="370840">
                <a:tc>
                  <a:txBody>
                    <a:bodyPr/>
                    <a:lstStyle/>
                    <a:p>
                      <a:pPr algn="ctr" fontAlgn="t"/>
                      <a:r>
                        <a:rPr lang="en-US" b="1" dirty="0">
                          <a:effectLst/>
                          <a:latin typeface="Courier New" panose="02070309020205020404" pitchFamily="49" charset="0"/>
                          <a:cs typeface="Courier New" panose="02070309020205020404" pitchFamily="49" charset="0"/>
                        </a:rPr>
                        <a:t>S_IWGRP</a:t>
                      </a:r>
                    </a:p>
                  </a:txBody>
                  <a:tcPr/>
                </a:tc>
                <a:tc>
                  <a:txBody>
                    <a:bodyPr/>
                    <a:lstStyle/>
                    <a:p>
                      <a:pPr algn="l" fontAlgn="t"/>
                      <a:r>
                        <a:rPr lang="en-US">
                          <a:effectLst/>
                        </a:rPr>
                        <a:t>Write (group)</a:t>
                      </a:r>
                    </a:p>
                  </a:txBody>
                  <a:tcPr/>
                </a:tc>
                <a:extLst>
                  <a:ext uri="{0D108BD9-81ED-4DB2-BD59-A6C34878D82A}">
                    <a16:rowId xmlns:a16="http://schemas.microsoft.com/office/drawing/2014/main" val="4208932705"/>
                  </a:ext>
                </a:extLst>
              </a:tr>
              <a:tr h="370840">
                <a:tc>
                  <a:txBody>
                    <a:bodyPr/>
                    <a:lstStyle/>
                    <a:p>
                      <a:pPr algn="ctr" fontAlgn="t"/>
                      <a:r>
                        <a:rPr lang="en-US" b="1" dirty="0">
                          <a:effectLst/>
                          <a:latin typeface="Courier New" panose="02070309020205020404" pitchFamily="49" charset="0"/>
                          <a:cs typeface="Courier New" panose="02070309020205020404" pitchFamily="49" charset="0"/>
                        </a:rPr>
                        <a:t>S_IXGRP</a:t>
                      </a:r>
                    </a:p>
                  </a:txBody>
                  <a:tcPr/>
                </a:tc>
                <a:tc>
                  <a:txBody>
                    <a:bodyPr/>
                    <a:lstStyle/>
                    <a:p>
                      <a:pPr algn="l" fontAlgn="t"/>
                      <a:r>
                        <a:rPr lang="en-US">
                          <a:effectLst/>
                        </a:rPr>
                        <a:t>Execute (group)</a:t>
                      </a:r>
                    </a:p>
                  </a:txBody>
                  <a:tcPr/>
                </a:tc>
                <a:extLst>
                  <a:ext uri="{0D108BD9-81ED-4DB2-BD59-A6C34878D82A}">
                    <a16:rowId xmlns:a16="http://schemas.microsoft.com/office/drawing/2014/main" val="789027668"/>
                  </a:ext>
                </a:extLst>
              </a:tr>
              <a:tr h="370840">
                <a:tc>
                  <a:txBody>
                    <a:bodyPr/>
                    <a:lstStyle/>
                    <a:p>
                      <a:pPr algn="ctr" fontAlgn="t"/>
                      <a:r>
                        <a:rPr lang="en-US" b="1" dirty="0">
                          <a:effectLst/>
                          <a:latin typeface="Courier New" panose="02070309020205020404" pitchFamily="49" charset="0"/>
                          <a:cs typeface="Courier New" panose="02070309020205020404" pitchFamily="49" charset="0"/>
                        </a:rPr>
                        <a:t>S_IROTH</a:t>
                      </a:r>
                    </a:p>
                  </a:txBody>
                  <a:tcPr/>
                </a:tc>
                <a:tc>
                  <a:txBody>
                    <a:bodyPr/>
                    <a:lstStyle/>
                    <a:p>
                      <a:pPr algn="l" fontAlgn="t"/>
                      <a:r>
                        <a:rPr lang="en-US">
                          <a:effectLst/>
                        </a:rPr>
                        <a:t>Read (other)</a:t>
                      </a:r>
                    </a:p>
                  </a:txBody>
                  <a:tcPr/>
                </a:tc>
                <a:extLst>
                  <a:ext uri="{0D108BD9-81ED-4DB2-BD59-A6C34878D82A}">
                    <a16:rowId xmlns:a16="http://schemas.microsoft.com/office/drawing/2014/main" val="923103493"/>
                  </a:ext>
                </a:extLst>
              </a:tr>
              <a:tr h="370840">
                <a:tc>
                  <a:txBody>
                    <a:bodyPr/>
                    <a:lstStyle/>
                    <a:p>
                      <a:pPr algn="ctr" fontAlgn="t"/>
                      <a:r>
                        <a:rPr lang="en-US" b="1" dirty="0">
                          <a:effectLst/>
                          <a:latin typeface="Courier New" panose="02070309020205020404" pitchFamily="49" charset="0"/>
                          <a:cs typeface="Courier New" panose="02070309020205020404" pitchFamily="49" charset="0"/>
                        </a:rPr>
                        <a:t>S_IWOTH</a:t>
                      </a:r>
                    </a:p>
                  </a:txBody>
                  <a:tcPr/>
                </a:tc>
                <a:tc>
                  <a:txBody>
                    <a:bodyPr/>
                    <a:lstStyle/>
                    <a:p>
                      <a:pPr algn="l" fontAlgn="t"/>
                      <a:r>
                        <a:rPr lang="en-US">
                          <a:effectLst/>
                        </a:rPr>
                        <a:t>Write (other)</a:t>
                      </a:r>
                    </a:p>
                  </a:txBody>
                  <a:tcPr/>
                </a:tc>
                <a:extLst>
                  <a:ext uri="{0D108BD9-81ED-4DB2-BD59-A6C34878D82A}">
                    <a16:rowId xmlns:a16="http://schemas.microsoft.com/office/drawing/2014/main" val="2699687697"/>
                  </a:ext>
                </a:extLst>
              </a:tr>
              <a:tr h="370840">
                <a:tc>
                  <a:txBody>
                    <a:bodyPr/>
                    <a:lstStyle/>
                    <a:p>
                      <a:pPr algn="ctr" fontAlgn="t"/>
                      <a:r>
                        <a:rPr lang="en-US" b="1" dirty="0">
                          <a:effectLst/>
                          <a:latin typeface="Courier New" panose="02070309020205020404" pitchFamily="49" charset="0"/>
                          <a:cs typeface="Courier New" panose="02070309020205020404" pitchFamily="49" charset="0"/>
                        </a:rPr>
                        <a:t>S_IXOTH</a:t>
                      </a:r>
                    </a:p>
                  </a:txBody>
                  <a:tcPr/>
                </a:tc>
                <a:tc>
                  <a:txBody>
                    <a:bodyPr/>
                    <a:lstStyle/>
                    <a:p>
                      <a:pPr algn="l" fontAlgn="t"/>
                      <a:r>
                        <a:rPr lang="en-US" dirty="0">
                          <a:effectLst/>
                        </a:rPr>
                        <a:t>Execute (other)</a:t>
                      </a:r>
                    </a:p>
                  </a:txBody>
                  <a:tcPr/>
                </a:tc>
                <a:extLst>
                  <a:ext uri="{0D108BD9-81ED-4DB2-BD59-A6C34878D82A}">
                    <a16:rowId xmlns:a16="http://schemas.microsoft.com/office/drawing/2014/main" val="3104998501"/>
                  </a:ext>
                </a:extLst>
              </a:tr>
            </a:tbl>
          </a:graphicData>
        </a:graphic>
      </p:graphicFrame>
    </p:spTree>
    <p:extLst>
      <p:ext uri="{BB962C8B-B14F-4D97-AF65-F5344CB8AC3E}">
        <p14:creationId xmlns:p14="http://schemas.microsoft.com/office/powerpoint/2010/main" val="697741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3325</TotalTime>
  <Words>1642</Words>
  <Application>Microsoft Office PowerPoint</Application>
  <PresentationFormat>Widescreen</PresentationFormat>
  <Paragraphs>219</Paragraphs>
  <Slides>26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Arial</vt:lpstr>
      <vt:lpstr>Calibri</vt:lpstr>
      <vt:lpstr>Corbel</vt:lpstr>
      <vt:lpstr>Courier New</vt:lpstr>
      <vt:lpstr>Wingdings</vt:lpstr>
      <vt:lpstr>Wingdings 2</vt:lpstr>
      <vt:lpstr>Wingdings 3</vt:lpstr>
      <vt:lpstr>Module</vt:lpstr>
      <vt:lpstr>COMP 3400</vt:lpstr>
      <vt:lpstr>Last time</vt:lpstr>
      <vt:lpstr>Questions?</vt:lpstr>
      <vt:lpstr>Assignment 2</vt:lpstr>
      <vt:lpstr>Project 1</vt:lpstr>
      <vt:lpstr>Files</vt:lpstr>
      <vt:lpstr>UNIX file abstraction</vt:lpstr>
      <vt:lpstr>Opening files</vt:lpstr>
      <vt:lpstr>Constants</vt:lpstr>
      <vt:lpstr>Example with other constants</vt:lpstr>
      <vt:lpstr>Reading from files</vt:lpstr>
      <vt:lpstr>Closing files</vt:lpstr>
      <vt:lpstr>Special files</vt:lpstr>
      <vt:lpstr>Reading random data</vt:lpstr>
      <vt:lpstr>Polling files</vt:lpstr>
      <vt:lpstr>Polling example</vt:lpstr>
      <vt:lpstr>Writing to files</vt:lpstr>
      <vt:lpstr>Seeking to locations</vt:lpstr>
      <vt:lpstr>File metadata</vt:lpstr>
      <vt:lpstr>Interpreting metadata</vt:lpstr>
      <vt:lpstr>Example getting file metadata</vt:lpstr>
      <vt:lpstr>Practice</vt:lpstr>
      <vt:lpstr>Ticket Out the Door</vt:lpstr>
      <vt:lpstr>Upcoming</vt:lpstr>
      <vt:lpstr>Next time…</vt:lpstr>
      <vt:lpstr>Reminders</vt:lpstr>
    </vt:vector>
  </TitlesOfParts>
  <Company>Elizabethtown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CS121</dc:title>
  <dc:creator>your username</dc:creator>
  <cp:lastModifiedBy>Wittman, Barry</cp:lastModifiedBy>
  <cp:revision>500</cp:revision>
  <dcterms:created xsi:type="dcterms:W3CDTF">2009-08-24T20:26:10Z</dcterms:created>
  <dcterms:modified xsi:type="dcterms:W3CDTF">2025-01-29T14:26:44Z</dcterms:modified>
</cp:coreProperties>
</file>